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1" r:id="rId6"/>
    <p:sldId id="266" r:id="rId7"/>
    <p:sldId id="286" r:id="rId8"/>
    <p:sldId id="269" r:id="rId9"/>
    <p:sldId id="262" r:id="rId10"/>
    <p:sldId id="280" r:id="rId11"/>
    <p:sldId id="288" r:id="rId12"/>
    <p:sldId id="287" r:id="rId13"/>
    <p:sldId id="277" r:id="rId14"/>
    <p:sldId id="289" r:id="rId15"/>
    <p:sldId id="290" r:id="rId16"/>
    <p:sldId id="278" r:id="rId17"/>
    <p:sldId id="273" r:id="rId18"/>
    <p:sldId id="274" r:id="rId19"/>
    <p:sldId id="275" r:id="rId20"/>
    <p:sldId id="276" r:id="rId21"/>
    <p:sldId id="285" r:id="rId22"/>
    <p:sldId id="263" r:id="rId23"/>
    <p:sldId id="271" r:id="rId24"/>
    <p:sldId id="282" r:id="rId25"/>
    <p:sldId id="284" r:id="rId26"/>
    <p:sldId id="283" r:id="rId27"/>
    <p:sldId id="264" r:id="rId28"/>
    <p:sldId id="27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20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9925F-B084-4E06-B590-590E7EBE3985}" type="datetimeFigureOut">
              <a:rPr lang="en-US" smtClean="0"/>
              <a:pPr/>
              <a:t>11/13/2015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C9515-7A86-41C8-8442-707E4115E82E}" type="slidenum">
              <a:rPr lang="en-US" smtClean="0"/>
              <a:pPr/>
              <a:t>‹#›</a:t>
            </a:fld>
            <a:endParaRPr lang="en-US"/>
          </a:p>
        </p:txBody>
      </p:sp>
    </p:spTree>
    <p:extLst>
      <p:ext uri="{BB962C8B-B14F-4D97-AF65-F5344CB8AC3E}">
        <p14:creationId xmlns:p14="http://schemas.microsoft.com/office/powerpoint/2010/main" val="259255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D0ABAED-0EC4-42A5-8755-7CD8C6C06FF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070D0-20BD-4BE6-AAD9-A1344744D9E5}"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125A4-3A31-40A0-B566-1ABFD88DE8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070D0-20BD-4BE6-AAD9-A1344744D9E5}" type="datetimeFigureOut">
              <a:rPr lang="en-US" smtClean="0"/>
              <a:pPr/>
              <a:t>11/13/2015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125A4-3A31-40A0-B566-1ABFD88DE86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nr.state.vt.us/dec/co/enf/pdf/eeo_districts.pdf" TargetMode="External"/><Relationship Id="rId2" Type="http://schemas.openxmlformats.org/officeDocument/2006/relationships/hyperlink" Target="http://www.anr.state.vt.us/dec/co/enf/enf-complaint.htm" TargetMode="External"/><Relationship Id="rId1" Type="http://schemas.openxmlformats.org/officeDocument/2006/relationships/slideLayout" Target="../slideLayouts/slideLayout2.xml"/><Relationship Id="rId5" Type="http://schemas.openxmlformats.org/officeDocument/2006/relationships/hyperlink" Target="http://www.dontburnvt.org/" TargetMode="External"/><Relationship Id="rId4" Type="http://schemas.openxmlformats.org/officeDocument/2006/relationships/hyperlink" Target="http://www.anr.state.vt.us/air/index.ht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vermontjudiciary.org/GTC/judicial/default.aspx" TargetMode="External"/><Relationship Id="rId3" Type="http://schemas.openxmlformats.org/officeDocument/2006/relationships/hyperlink" Target="http://www.epa.gov/ttnatw01/burn/burnpg.html" TargetMode="External"/><Relationship Id="rId7" Type="http://schemas.openxmlformats.org/officeDocument/2006/relationships/hyperlink" Target="http://www.anr.state.vt.us/air/Compliance/htm/Openburn.htm" TargetMode="External"/><Relationship Id="rId2" Type="http://schemas.openxmlformats.org/officeDocument/2006/relationships/hyperlink" Target="http://www.dontburnvt.org/" TargetMode="External"/><Relationship Id="rId1" Type="http://schemas.openxmlformats.org/officeDocument/2006/relationships/slideLayout" Target="../slideLayouts/slideLayout2.xml"/><Relationship Id="rId6" Type="http://schemas.openxmlformats.org/officeDocument/2006/relationships/hyperlink" Target="http://www.anr.state.vt.us/air/Monitoring/cfm/RealTimeData.cfm" TargetMode="External"/><Relationship Id="rId5" Type="http://schemas.openxmlformats.org/officeDocument/2006/relationships/hyperlink" Target="http://www.lungusa.org/associations/charters/new-england/" TargetMode="External"/><Relationship Id="rId4" Type="http://schemas.openxmlformats.org/officeDocument/2006/relationships/hyperlink" Target="http://www.epa.gov/pm/health.html"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www.anr.state.vt.us/a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r>
              <a:rPr lang="en-US" dirty="0" smtClean="0"/>
              <a:t>OPEN BURNING</a:t>
            </a:r>
            <a:br>
              <a:rPr lang="en-US" dirty="0" smtClean="0"/>
            </a:br>
            <a:r>
              <a:rPr lang="en-US" sz="2800" dirty="0" smtClean="0"/>
              <a:t>(and “incineration” too)</a:t>
            </a:r>
            <a:endParaRPr lang="en-US" dirty="0"/>
          </a:p>
        </p:txBody>
      </p:sp>
      <p:sp>
        <p:nvSpPr>
          <p:cNvPr id="3" name="Subtitle 2"/>
          <p:cNvSpPr>
            <a:spLocks noGrp="1"/>
          </p:cNvSpPr>
          <p:nvPr>
            <p:ph type="subTitle" idx="1"/>
          </p:nvPr>
        </p:nvSpPr>
        <p:spPr>
          <a:xfrm>
            <a:off x="1295400" y="5562600"/>
            <a:ext cx="6400800" cy="1066800"/>
          </a:xfrm>
        </p:spPr>
        <p:txBody>
          <a:bodyPr>
            <a:normAutofit/>
          </a:bodyPr>
          <a:lstStyle/>
          <a:p>
            <a:r>
              <a:rPr lang="en-US" dirty="0" smtClean="0"/>
              <a:t>Information for Town Health Officers</a:t>
            </a:r>
          </a:p>
          <a:p>
            <a:r>
              <a:rPr lang="en-US" sz="1600" dirty="0" smtClean="0"/>
              <a:t>Dave Shepard, November 2014</a:t>
            </a:r>
          </a:p>
          <a:p>
            <a:endParaRPr lang="en-US" dirty="0"/>
          </a:p>
        </p:txBody>
      </p:sp>
      <p:pic>
        <p:nvPicPr>
          <p:cNvPr id="11265" name="Picture 1" descr="U:\MyFiles\Photos\Photos-Gen\HO_TrainingPics\BarreBurn2.bmp"/>
          <p:cNvPicPr>
            <a:picLocks noChangeAspect="1" noChangeArrowheads="1"/>
          </p:cNvPicPr>
          <p:nvPr/>
        </p:nvPicPr>
        <p:blipFill>
          <a:blip r:embed="rId2" cstate="print"/>
          <a:srcRect/>
          <a:stretch>
            <a:fillRect/>
          </a:stretch>
        </p:blipFill>
        <p:spPr bwMode="auto">
          <a:xfrm>
            <a:off x="1447800" y="1600200"/>
            <a:ext cx="6203789" cy="38596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
            </a:r>
            <a:br>
              <a:rPr lang="en-US" sz="2400" dirty="0" smtClean="0"/>
            </a:br>
            <a:r>
              <a:rPr lang="en-US" sz="2400" dirty="0" smtClean="0"/>
              <a:t>24 V.S.A. §2201:</a:t>
            </a:r>
            <a:br>
              <a:rPr lang="en-US" sz="2400" dirty="0" smtClean="0"/>
            </a:br>
            <a:r>
              <a:rPr lang="en-US" sz="2000" dirty="0" smtClean="0"/>
              <a:t> </a:t>
            </a:r>
            <a:r>
              <a:rPr lang="en-US" sz="1800" dirty="0" smtClean="0"/>
              <a:t>Throwing, depositing, burning, and dumping refuse; penalty; summons and complaint. </a:t>
            </a:r>
            <a:r>
              <a:rPr lang="en-US" sz="2200" dirty="0" smtClean="0"/>
              <a:t/>
            </a:r>
            <a:br>
              <a:rPr lang="en-US" sz="2200" dirty="0" smtClean="0"/>
            </a:br>
            <a:endParaRPr lang="en-US" sz="2400" dirty="0"/>
          </a:p>
        </p:txBody>
      </p:sp>
      <p:sp>
        <p:nvSpPr>
          <p:cNvPr id="3" name="Content Placeholder 2"/>
          <p:cNvSpPr>
            <a:spLocks noGrp="1"/>
          </p:cNvSpPr>
          <p:nvPr>
            <p:ph idx="1"/>
          </p:nvPr>
        </p:nvSpPr>
        <p:spPr>
          <a:xfrm>
            <a:off x="457200" y="1295400"/>
            <a:ext cx="8229600" cy="4830763"/>
          </a:xfrm>
        </p:spPr>
        <p:txBody>
          <a:bodyPr>
            <a:normAutofit/>
          </a:bodyPr>
          <a:lstStyle/>
          <a:p>
            <a:pPr>
              <a:buNone/>
            </a:pPr>
            <a:r>
              <a:rPr lang="en-US" sz="1800" dirty="0" smtClean="0"/>
              <a:t>This statute states in part:</a:t>
            </a:r>
          </a:p>
          <a:p>
            <a:r>
              <a:rPr lang="en-US" sz="1800" dirty="0" smtClean="0"/>
              <a:t>“(2) No person shall burn or cause to be burned in the open or incinerate in any container, furnace, or other device any solid waste without:</a:t>
            </a:r>
          </a:p>
          <a:p>
            <a:pPr>
              <a:buNone/>
            </a:pPr>
            <a:r>
              <a:rPr lang="en-US" sz="1800" dirty="0" smtClean="0"/>
              <a:t>		(A) first having obtained all necessary permits from the agency of natural 	resources, the district environmental commission, and the municipality 	where the burning is to take place; and</a:t>
            </a:r>
          </a:p>
          <a:p>
            <a:pPr>
              <a:buNone/>
            </a:pPr>
            <a:r>
              <a:rPr lang="en-US" sz="1800" dirty="0" smtClean="0"/>
              <a:t>		(B) complying with all relevant state and local regulations and ordinances.”</a:t>
            </a:r>
          </a:p>
          <a:p>
            <a:pPr>
              <a:buNone/>
            </a:pPr>
            <a:endParaRPr lang="en-US" sz="1800" dirty="0" smtClean="0"/>
          </a:p>
          <a:p>
            <a:r>
              <a:rPr lang="en-US" sz="1800" dirty="0" smtClean="0"/>
              <a:t>Used for minor open burning and solid waste incineration violations</a:t>
            </a:r>
          </a:p>
          <a:p>
            <a:r>
              <a:rPr lang="en-US" sz="1800" dirty="0" smtClean="0"/>
              <a:t>Provides mechanism for towns and solid waste districts to issue tickets</a:t>
            </a:r>
          </a:p>
          <a:p>
            <a:r>
              <a:rPr lang="en-US" sz="1800" dirty="0" smtClean="0"/>
              <a:t>Tickets are treated similarly to traffic tickets and are handled by the Vermont Judicial Bureau</a:t>
            </a:r>
          </a:p>
          <a:p>
            <a:r>
              <a:rPr lang="en-US" sz="1800" dirty="0" smtClean="0"/>
              <a:t>Violators can lose their hunting/fishing license for failure to pay the assessed fine</a:t>
            </a:r>
          </a:p>
          <a:p>
            <a:endParaRPr lang="en-US" sz="1800"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srcRect/>
          <a:stretch>
            <a:fillRect/>
          </a:stretch>
        </p:blipFill>
        <p:spPr bwMode="auto">
          <a:xfrm>
            <a:off x="6324600" y="1219200"/>
            <a:ext cx="2590800" cy="4243278"/>
          </a:xfrm>
          <a:prstGeom prst="rect">
            <a:avLst/>
          </a:prstGeom>
          <a:noFill/>
          <a:ln w="9525">
            <a:noFill/>
            <a:miter lim="800000"/>
            <a:headEnd/>
            <a:tailEnd/>
          </a:ln>
        </p:spPr>
      </p:pic>
      <p:sp>
        <p:nvSpPr>
          <p:cNvPr id="5" name="Rectangle 4"/>
          <p:cNvSpPr/>
          <p:nvPr/>
        </p:nvSpPr>
        <p:spPr>
          <a:xfrm>
            <a:off x="152400" y="1219200"/>
            <a:ext cx="6248400" cy="4801314"/>
          </a:xfrm>
          <a:prstGeom prst="rect">
            <a:avLst/>
          </a:prstGeom>
        </p:spPr>
        <p:txBody>
          <a:bodyPr wrap="square">
            <a:spAutoFit/>
          </a:bodyPr>
          <a:lstStyle/>
          <a:p>
            <a:r>
              <a:rPr lang="en-US" b="1" dirty="0" smtClean="0"/>
              <a:t>Three easy steps to help end trash burning in your community</a:t>
            </a:r>
          </a:p>
          <a:p>
            <a:endParaRPr lang="en-US" b="1" dirty="0" smtClean="0"/>
          </a:p>
          <a:p>
            <a:pPr marL="342900" indent="-342900">
              <a:buAutoNum type="arabicPeriod"/>
            </a:pPr>
            <a:r>
              <a:rPr lang="en-US" dirty="0" smtClean="0"/>
              <a:t>Designate an enforcement officer(s) in your town and request an officer number through the Vermont Judicial Bureau.</a:t>
            </a:r>
          </a:p>
          <a:p>
            <a:pPr marL="342900" indent="-342900"/>
            <a:endParaRPr lang="en-US" dirty="0" smtClean="0"/>
          </a:p>
          <a:p>
            <a:r>
              <a:rPr lang="en-US" dirty="0" smtClean="0"/>
              <a:t>2.   Call the Vermont Judicial Bureau at (802) 295-8869 and speak           to a clerk to request a ticket book.</a:t>
            </a:r>
          </a:p>
          <a:p>
            <a:endParaRPr lang="en-US" dirty="0" smtClean="0"/>
          </a:p>
          <a:p>
            <a:r>
              <a:rPr lang="en-US" dirty="0" smtClean="0"/>
              <a:t>3.   Help educate community members about alternatives to trash    burning.</a:t>
            </a:r>
          </a:p>
          <a:p>
            <a:endParaRPr lang="en-US" dirty="0" smtClean="0"/>
          </a:p>
          <a:p>
            <a:r>
              <a:rPr lang="en-US" dirty="0" smtClean="0"/>
              <a:t>For more information, visit </a:t>
            </a:r>
            <a:r>
              <a:rPr lang="en-US" b="1" dirty="0" smtClean="0"/>
              <a:t>www.dontburnvt.org and</a:t>
            </a:r>
          </a:p>
          <a:p>
            <a:r>
              <a:rPr lang="en-US" b="1" dirty="0" smtClean="0"/>
              <a:t>www.anr.state.vt.us/dec/wastediv/R3/recycle</a:t>
            </a:r>
          </a:p>
          <a:p>
            <a:r>
              <a:rPr lang="en-US" dirty="0" smtClean="0"/>
              <a:t>Call the Vermont Judicial Bureau at</a:t>
            </a:r>
          </a:p>
          <a:p>
            <a:r>
              <a:rPr lang="en-US" dirty="0" smtClean="0"/>
              <a:t>(802) 295-8869 to request your ticket book to help end</a:t>
            </a:r>
          </a:p>
          <a:p>
            <a:r>
              <a:rPr lang="en-US" dirty="0" smtClean="0"/>
              <a:t>trash</a:t>
            </a:r>
            <a:endParaRPr lang="en-US" dirty="0"/>
          </a:p>
        </p:txBody>
      </p:sp>
      <p:sp>
        <p:nvSpPr>
          <p:cNvPr id="6" name="TextBox 5"/>
          <p:cNvSpPr txBox="1"/>
          <p:nvPr/>
        </p:nvSpPr>
        <p:spPr>
          <a:xfrm>
            <a:off x="838200" y="228600"/>
            <a:ext cx="6858000" cy="523220"/>
          </a:xfrm>
          <a:prstGeom prst="rect">
            <a:avLst/>
          </a:prstGeom>
          <a:noFill/>
        </p:spPr>
        <p:txBody>
          <a:bodyPr wrap="square" rtlCol="0">
            <a:spAutoFit/>
          </a:bodyPr>
          <a:lstStyle/>
          <a:p>
            <a:pPr algn="ctr"/>
            <a:r>
              <a:rPr lang="en-US" sz="2800" dirty="0" smtClean="0"/>
              <a:t>Ticketing Authority</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Air Pollution Control Regulations</a:t>
            </a:r>
            <a:endParaRPr lang="en-US" sz="4000" dirty="0"/>
          </a:p>
        </p:txBody>
      </p:sp>
      <p:sp>
        <p:nvSpPr>
          <p:cNvPr id="3" name="Content Placeholder 2"/>
          <p:cNvSpPr>
            <a:spLocks noGrp="1"/>
          </p:cNvSpPr>
          <p:nvPr>
            <p:ph idx="1"/>
          </p:nvPr>
        </p:nvSpPr>
        <p:spPr/>
        <p:txBody>
          <a:bodyPr>
            <a:normAutofit fontScale="85000" lnSpcReduction="10000"/>
          </a:bodyPr>
          <a:lstStyle/>
          <a:p>
            <a:r>
              <a:rPr lang="en-US" b="1" dirty="0" smtClean="0"/>
              <a:t>5-101(66) </a:t>
            </a:r>
            <a:r>
              <a:rPr lang="en-US" b="1" i="1" dirty="0" smtClean="0"/>
              <a:t>"Natural Wood" -- for the purposes of these regulations, natural wood means</a:t>
            </a:r>
          </a:p>
          <a:p>
            <a:pPr>
              <a:buNone/>
            </a:pPr>
            <a:r>
              <a:rPr lang="en-US" dirty="0" smtClean="0"/>
              <a:t>	trees, including logs, boles, trunks, branches, limbs, and stumps, lumber including timber, logs or slabs, especially when dressed for use. This definition shall also include pallets which are used for the shipment of various materials so long as such pallets are not chemically treated with any preservative, paint, or oil. This definition shall not extend to other wood products such as sawdust, plywood, particle board and press board.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411162"/>
          </a:xfrm>
        </p:spPr>
        <p:txBody>
          <a:bodyPr>
            <a:normAutofit fontScale="90000"/>
          </a:bodyPr>
          <a:lstStyle/>
          <a:p>
            <a:r>
              <a:rPr lang="en-US" sz="4000" dirty="0" smtClean="0"/>
              <a:t>Vermont Air Pollution Control Regulations</a:t>
            </a:r>
            <a:endParaRPr lang="en-US" sz="4000" dirty="0"/>
          </a:p>
        </p:txBody>
      </p:sp>
      <p:sp>
        <p:nvSpPr>
          <p:cNvPr id="4099" name="Rectangle 3"/>
          <p:cNvSpPr>
            <a:spLocks noGrp="1" noChangeArrowheads="1"/>
          </p:cNvSpPr>
          <p:nvPr>
            <p:ph type="body" idx="1"/>
          </p:nvPr>
        </p:nvSpPr>
        <p:spPr>
          <a:xfrm>
            <a:off x="457200" y="1066800"/>
            <a:ext cx="8229600" cy="5059363"/>
          </a:xfrm>
        </p:spPr>
        <p:txBody>
          <a:bodyPr/>
          <a:lstStyle/>
          <a:p>
            <a:r>
              <a:rPr lang="en-US" sz="2800" dirty="0"/>
              <a:t>	</a:t>
            </a:r>
            <a:r>
              <a:rPr lang="en-US" sz="2800" b="1" dirty="0"/>
              <a:t>Subchapter II.  Prohibitions</a:t>
            </a:r>
          </a:p>
          <a:p>
            <a:r>
              <a:rPr lang="en-US" sz="2800" b="1" dirty="0"/>
              <a:t>5-201	OPEN BURNING </a:t>
            </a:r>
            <a:r>
              <a:rPr lang="en-US" sz="2800" b="1" dirty="0" smtClean="0"/>
              <a:t>PROHIBITED</a:t>
            </a:r>
            <a:endParaRPr lang="en-US" sz="2800" dirty="0"/>
          </a:p>
          <a:p>
            <a:pPr lvl="1"/>
            <a:r>
              <a:rPr lang="en-US" sz="2400" dirty="0"/>
              <a:t>(</a:t>
            </a:r>
            <a:r>
              <a:rPr lang="en-US" sz="2400" dirty="0" smtClean="0"/>
              <a:t>1)  No </a:t>
            </a:r>
            <a:r>
              <a:rPr lang="en-US" sz="2400" i="1" dirty="0"/>
              <a:t>person</a:t>
            </a:r>
            <a:r>
              <a:rPr lang="en-US" sz="2400" dirty="0"/>
              <a:t> shall engage in any </a:t>
            </a:r>
            <a:r>
              <a:rPr lang="en-US" sz="2400" i="1" dirty="0"/>
              <a:t>open burning</a:t>
            </a:r>
            <a:r>
              <a:rPr lang="en-US" sz="2400" dirty="0"/>
              <a:t> except in conformity with the provisions of Section 5-201, 5-202, and 5-203.</a:t>
            </a:r>
          </a:p>
          <a:p>
            <a:pPr lvl="1"/>
            <a:r>
              <a:rPr lang="en-US" sz="2400" dirty="0"/>
              <a:t>(</a:t>
            </a:r>
            <a:r>
              <a:rPr lang="en-US" sz="2400" dirty="0" smtClean="0"/>
              <a:t>2)  No </a:t>
            </a:r>
            <a:r>
              <a:rPr lang="en-US" sz="2400" i="1" dirty="0"/>
              <a:t>person</a:t>
            </a:r>
            <a:r>
              <a:rPr lang="en-US" sz="2400" dirty="0"/>
              <a:t> shall cause, suffer, allow or permit the </a:t>
            </a:r>
            <a:r>
              <a:rPr lang="en-US" sz="2400" i="1" dirty="0"/>
              <a:t>open burning</a:t>
            </a:r>
            <a:r>
              <a:rPr lang="en-US" sz="2400" dirty="0"/>
              <a:t> of </a:t>
            </a:r>
            <a:r>
              <a:rPr lang="en-US" sz="2400" i="1" dirty="0"/>
              <a:t>garbage</a:t>
            </a:r>
            <a:r>
              <a:rPr lang="en-US" sz="2400" dirty="0"/>
              <a:t>, tires, rubber, plastic, </a:t>
            </a:r>
            <a:r>
              <a:rPr lang="en-US" sz="2400" i="1" dirty="0"/>
              <a:t>waste oil</a:t>
            </a:r>
            <a:r>
              <a:rPr lang="en-US" sz="2400" dirty="0"/>
              <a:t>, asphalt materials, materials containing asbestos, or pressure treated wood, except as may be allowed under subsections (3) and (7) of Section 5-202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General Refuse Illegally Burned</a:t>
            </a:r>
            <a:endParaRPr lang="en-US" sz="3600" dirty="0"/>
          </a:p>
        </p:txBody>
      </p:sp>
      <p:pic>
        <p:nvPicPr>
          <p:cNvPr id="27650" name="Picture 2" descr="U:\MyFiles\Photos\Photos-Gen\HO_TrainingPics\BarreBurnCrop.bmp"/>
          <p:cNvPicPr>
            <a:picLocks noGrp="1" noChangeAspect="1" noChangeArrowheads="1"/>
          </p:cNvPicPr>
          <p:nvPr>
            <p:ph idx="1"/>
          </p:nvPr>
        </p:nvPicPr>
        <p:blipFill>
          <a:blip r:embed="rId2" cstate="print"/>
          <a:srcRect/>
          <a:stretch>
            <a:fillRect/>
          </a:stretch>
        </p:blipFill>
        <p:spPr bwMode="auto">
          <a:xfrm>
            <a:off x="685800" y="1219200"/>
            <a:ext cx="7924800" cy="53962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Recently Burned Auto Tires</a:t>
            </a:r>
            <a:endParaRPr lang="en-US" dirty="0"/>
          </a:p>
        </p:txBody>
      </p:sp>
      <p:pic>
        <p:nvPicPr>
          <p:cNvPr id="28674" name="Picture 2" descr="U:\MyFiles\Photos\Photos-Gen\Bristol_LF-4-09\TireBurnCrop.jpg"/>
          <p:cNvPicPr>
            <a:picLocks noGrp="1" noChangeAspect="1" noChangeArrowheads="1"/>
          </p:cNvPicPr>
          <p:nvPr>
            <p:ph idx="1"/>
          </p:nvPr>
        </p:nvPicPr>
        <p:blipFill>
          <a:blip r:embed="rId2" cstate="print"/>
          <a:srcRect/>
          <a:stretch>
            <a:fillRect/>
          </a:stretch>
        </p:blipFill>
        <p:spPr bwMode="auto">
          <a:xfrm>
            <a:off x="578478" y="988679"/>
            <a:ext cx="8032121" cy="571692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1020762"/>
          </a:xfrm>
        </p:spPr>
        <p:txBody>
          <a:bodyPr>
            <a:normAutofit fontScale="90000"/>
          </a:bodyPr>
          <a:lstStyle/>
          <a:p>
            <a:r>
              <a:rPr lang="en-US" sz="4000" dirty="0" smtClean="0"/>
              <a:t>Air Pollution Control Regulations cont.</a:t>
            </a:r>
            <a:r>
              <a:rPr lang="en-US" sz="3600" b="1" dirty="0" smtClean="0"/>
              <a:t/>
            </a:r>
            <a:br>
              <a:rPr lang="en-US" sz="3600" b="1" dirty="0" smtClean="0"/>
            </a:br>
            <a:endParaRPr lang="en-US" sz="3600" dirty="0"/>
          </a:p>
        </p:txBody>
      </p:sp>
      <p:sp>
        <p:nvSpPr>
          <p:cNvPr id="5123" name="Rectangle 3"/>
          <p:cNvSpPr>
            <a:spLocks noGrp="1" noChangeArrowheads="1"/>
          </p:cNvSpPr>
          <p:nvPr>
            <p:ph type="body" idx="1"/>
          </p:nvPr>
        </p:nvSpPr>
        <p:spPr>
          <a:xfrm>
            <a:off x="457200" y="1828800"/>
            <a:ext cx="8229600" cy="4297363"/>
          </a:xfrm>
        </p:spPr>
        <p:txBody>
          <a:bodyPr/>
          <a:lstStyle/>
          <a:p>
            <a:pPr>
              <a:lnSpc>
                <a:spcPct val="80000"/>
              </a:lnSpc>
              <a:buFontTx/>
              <a:buNone/>
            </a:pPr>
            <a:r>
              <a:rPr lang="en-US" sz="2800" b="1" dirty="0" smtClean="0"/>
              <a:t>5-202	PERMISSIBLE OPEN BURNING</a:t>
            </a:r>
            <a:endParaRPr lang="en-US" sz="2800" dirty="0"/>
          </a:p>
          <a:p>
            <a:pPr>
              <a:lnSpc>
                <a:spcPct val="80000"/>
              </a:lnSpc>
            </a:pPr>
            <a:r>
              <a:rPr lang="en-US" sz="2800" dirty="0"/>
              <a:t>When not prohibited by local ordinances or officials having jurisdiction such as local, state or federal fire wardens or other fire prevention officials, the following types of burning are permissible, provided no public or private nuisance is created.</a:t>
            </a:r>
          </a:p>
          <a:p>
            <a:pPr lvl="1">
              <a:lnSpc>
                <a:spcPct val="80000"/>
              </a:lnSpc>
            </a:pPr>
            <a:r>
              <a:rPr lang="en-US" sz="2400" dirty="0"/>
              <a:t>(</a:t>
            </a:r>
            <a:r>
              <a:rPr lang="en-US" sz="2400" dirty="0" smtClean="0"/>
              <a:t>1)  </a:t>
            </a:r>
            <a:r>
              <a:rPr lang="en-US" sz="2400" i="1" dirty="0" smtClean="0"/>
              <a:t>Natural </a:t>
            </a:r>
            <a:r>
              <a:rPr lang="en-US" sz="2400" i="1" dirty="0"/>
              <a:t>wood</a:t>
            </a:r>
            <a:r>
              <a:rPr lang="en-US" sz="2400" dirty="0"/>
              <a:t> fires in conjunction with holiday and festive celebrations.</a:t>
            </a:r>
          </a:p>
          <a:p>
            <a:pPr lvl="1">
              <a:lnSpc>
                <a:spcPct val="80000"/>
              </a:lnSpc>
            </a:pPr>
            <a:r>
              <a:rPr lang="en-US" sz="2400" dirty="0"/>
              <a:t>(</a:t>
            </a:r>
            <a:r>
              <a:rPr lang="en-US" sz="2400" dirty="0" smtClean="0"/>
              <a:t>2)  Campfires</a:t>
            </a:r>
            <a:r>
              <a:rPr lang="en-US" sz="2400" dirty="0"/>
              <a:t>, outdoor grills, and fireplaces for recreation or preparing of food.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dirty="0" smtClean="0"/>
              <a:t>Air Pollution Control Regulations </a:t>
            </a:r>
            <a:br>
              <a:rPr lang="en-US" dirty="0" smtClean="0"/>
            </a:br>
            <a:r>
              <a:rPr lang="en-US" sz="3600" dirty="0" smtClean="0"/>
              <a:t>Fire </a:t>
            </a:r>
            <a:r>
              <a:rPr lang="en-US" sz="3600" dirty="0"/>
              <a:t>Training</a:t>
            </a:r>
            <a:endParaRPr lang="en-US" dirty="0"/>
          </a:p>
        </p:txBody>
      </p:sp>
      <p:sp>
        <p:nvSpPr>
          <p:cNvPr id="6147" name="Rectangle 3"/>
          <p:cNvSpPr>
            <a:spLocks noGrp="1" noChangeArrowheads="1"/>
          </p:cNvSpPr>
          <p:nvPr>
            <p:ph type="body" idx="1"/>
          </p:nvPr>
        </p:nvSpPr>
        <p:spPr/>
        <p:txBody>
          <a:bodyPr/>
          <a:lstStyle/>
          <a:p>
            <a:pPr>
              <a:lnSpc>
                <a:spcPct val="90000"/>
              </a:lnSpc>
            </a:pPr>
            <a:r>
              <a:rPr lang="en-US" sz="2400" dirty="0"/>
              <a:t>(3)	Burning of solid or liquid </a:t>
            </a:r>
            <a:r>
              <a:rPr lang="en-US" sz="2400" i="1" dirty="0"/>
              <a:t>fuels</a:t>
            </a:r>
            <a:r>
              <a:rPr lang="en-US" sz="2400" dirty="0"/>
              <a:t> or structures for the purpose of bona fide instruction and training of municipal, volunteer, and industrial firefighters in the methods of fighting fires when conducted under the direct control and supervision of qualified instructors.  Said firefighters shall be residents of the State of Vermont or affiliated with the mutual aid systems within the State of Vermont.  Notification by the fire training officer or the fire chief of the training exercise shall be made to the </a:t>
            </a:r>
            <a:r>
              <a:rPr lang="en-US" sz="2400" i="1" dirty="0"/>
              <a:t>Air Pollution Control Officer</a:t>
            </a:r>
            <a:r>
              <a:rPr lang="en-US" sz="2400" dirty="0"/>
              <a:t> on prescribed forms at least 14 days prior to the exercise.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8229600" cy="1143000"/>
          </a:xfrm>
        </p:spPr>
        <p:txBody>
          <a:bodyPr>
            <a:normAutofit/>
          </a:bodyPr>
          <a:lstStyle/>
          <a:p>
            <a:r>
              <a:rPr lang="en-US" sz="3200" dirty="0" smtClean="0"/>
              <a:t>Air Pollution Control Regulations </a:t>
            </a:r>
            <a:r>
              <a:rPr lang="en-US" sz="4000" dirty="0" smtClean="0"/>
              <a:t/>
            </a:r>
            <a:br>
              <a:rPr lang="en-US" sz="4000" dirty="0" smtClean="0"/>
            </a:br>
            <a:r>
              <a:rPr lang="en-US" sz="2800" dirty="0" smtClean="0"/>
              <a:t>Permissible </a:t>
            </a:r>
            <a:r>
              <a:rPr lang="en-US" sz="2800" dirty="0"/>
              <a:t>Burning Continued</a:t>
            </a:r>
            <a:endParaRPr lang="en-US" sz="4000" dirty="0"/>
          </a:p>
        </p:txBody>
      </p:sp>
      <p:sp>
        <p:nvSpPr>
          <p:cNvPr id="7171" name="Rectangle 3"/>
          <p:cNvSpPr>
            <a:spLocks noGrp="1" noChangeArrowheads="1"/>
          </p:cNvSpPr>
          <p:nvPr>
            <p:ph type="body" idx="1"/>
          </p:nvPr>
        </p:nvSpPr>
        <p:spPr>
          <a:xfrm>
            <a:off x="457200" y="1295400"/>
            <a:ext cx="8229600" cy="5181600"/>
          </a:xfrm>
        </p:spPr>
        <p:txBody>
          <a:bodyPr>
            <a:normAutofit fontScale="92500" lnSpcReduction="20000"/>
          </a:bodyPr>
          <a:lstStyle/>
          <a:p>
            <a:pPr>
              <a:lnSpc>
                <a:spcPct val="90000"/>
              </a:lnSpc>
            </a:pPr>
            <a:r>
              <a:rPr lang="en-US" sz="2800" dirty="0"/>
              <a:t>(4)	Burning in </a:t>
            </a:r>
            <a:r>
              <a:rPr lang="en-US" sz="2800" i="1" dirty="0"/>
              <a:t>forest land areas</a:t>
            </a:r>
            <a:r>
              <a:rPr lang="en-US" sz="2800" dirty="0"/>
              <a:t> of brush, tree cuttings </a:t>
            </a:r>
            <a:r>
              <a:rPr lang="en-US" sz="2800" dirty="0" smtClean="0"/>
              <a:t>and slash </a:t>
            </a:r>
            <a:r>
              <a:rPr lang="en-US" sz="2800" dirty="0"/>
              <a:t>when the cuttings accrue from logging or </a:t>
            </a:r>
            <a:r>
              <a:rPr lang="en-US" sz="2800" dirty="0" smtClean="0"/>
              <a:t>	site clearing </a:t>
            </a:r>
            <a:r>
              <a:rPr lang="en-US" sz="2800" dirty="0"/>
              <a:t>operations.</a:t>
            </a:r>
          </a:p>
          <a:p>
            <a:pPr>
              <a:lnSpc>
                <a:spcPct val="90000"/>
              </a:lnSpc>
            </a:pPr>
            <a:r>
              <a:rPr lang="en-US" sz="2800" dirty="0"/>
              <a:t>(5)	Burning for the purpose of weed abatement; </a:t>
            </a:r>
            <a:r>
              <a:rPr lang="en-US" sz="2800" dirty="0" smtClean="0"/>
              <a:t>disease</a:t>
            </a:r>
            <a:r>
              <a:rPr lang="en-US" sz="2800" dirty="0"/>
              <a:t>, forest fire and pest prevention or control; </a:t>
            </a:r>
            <a:r>
              <a:rPr lang="en-US" sz="2800" dirty="0" smtClean="0"/>
              <a:t>	and for </a:t>
            </a:r>
            <a:r>
              <a:rPr lang="en-US" sz="2800" dirty="0"/>
              <a:t>the purpose of agricultural, forestry or </a:t>
            </a:r>
            <a:r>
              <a:rPr lang="en-US" sz="2800" dirty="0" smtClean="0"/>
              <a:t>	wildlife habitat </a:t>
            </a:r>
            <a:r>
              <a:rPr lang="en-US" sz="2800" dirty="0"/>
              <a:t>management.</a:t>
            </a:r>
          </a:p>
          <a:p>
            <a:pPr>
              <a:lnSpc>
                <a:spcPct val="90000"/>
              </a:lnSpc>
            </a:pPr>
            <a:r>
              <a:rPr lang="en-US" sz="2800" dirty="0"/>
              <a:t>(6)	On-premise burning of leaves, brush, deadwood, or </a:t>
            </a:r>
            <a:r>
              <a:rPr lang="en-US" sz="2800" dirty="0" smtClean="0"/>
              <a:t>tree </a:t>
            </a:r>
            <a:r>
              <a:rPr lang="en-US" sz="2800" dirty="0"/>
              <a:t>cuttings accrued from normal property maintenance by the owner, his or her agent, or lessee thereof</a:t>
            </a:r>
            <a:r>
              <a:rPr lang="en-US" sz="2800" dirty="0" smtClean="0"/>
              <a:t>.</a:t>
            </a:r>
          </a:p>
          <a:p>
            <a:r>
              <a:rPr lang="en-US" sz="2800" dirty="0" smtClean="0"/>
              <a:t>(8) Burning of </a:t>
            </a:r>
            <a:r>
              <a:rPr lang="en-US" sz="2800" i="1" dirty="0" smtClean="0"/>
              <a:t>natural wood in an area designated by the selectmen or city council, with the </a:t>
            </a:r>
            <a:r>
              <a:rPr lang="en-US" sz="2800" dirty="0" smtClean="0"/>
              <a:t>permission of the selectmen or city council of that municipality and the fire warden in that jurisdiction, and in conformance with the procedures outlined in Section 5-203 of these regulations.</a:t>
            </a:r>
          </a:p>
          <a:p>
            <a:pPr>
              <a:lnSpc>
                <a:spcPct val="90000"/>
              </a:lnSpc>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3600" dirty="0" smtClean="0"/>
              <a:t>Air Pollution Control Regulations Cont</a:t>
            </a:r>
            <a:r>
              <a:rPr lang="en-US" sz="3200" dirty="0" smtClean="0"/>
              <a:t/>
            </a:r>
            <a:br>
              <a:rPr lang="en-US" sz="3200" dirty="0" smtClean="0"/>
            </a:br>
            <a:r>
              <a:rPr lang="en-US" sz="2800" dirty="0" smtClean="0"/>
              <a:t>Burning</a:t>
            </a:r>
            <a:r>
              <a:rPr lang="en-US" sz="2800" dirty="0"/>
              <a:t>: Air Pollution </a:t>
            </a:r>
            <a:r>
              <a:rPr lang="en-US" sz="2800" dirty="0" smtClean="0"/>
              <a:t>Permit Required</a:t>
            </a:r>
            <a:endParaRPr lang="en-US" sz="3200" dirty="0"/>
          </a:p>
        </p:txBody>
      </p:sp>
      <p:sp>
        <p:nvSpPr>
          <p:cNvPr id="8195" name="Rectangle 3"/>
          <p:cNvSpPr>
            <a:spLocks noGrp="1" noChangeArrowheads="1"/>
          </p:cNvSpPr>
          <p:nvPr>
            <p:ph type="body" idx="1"/>
          </p:nvPr>
        </p:nvSpPr>
        <p:spPr/>
        <p:txBody>
          <a:bodyPr/>
          <a:lstStyle/>
          <a:p>
            <a:pPr>
              <a:lnSpc>
                <a:spcPct val="90000"/>
              </a:lnSpc>
            </a:pPr>
            <a:r>
              <a:rPr lang="en-US" sz="2800"/>
              <a:t>(7)	</a:t>
            </a:r>
            <a:r>
              <a:rPr lang="en-US" sz="2800" i="1"/>
              <a:t>Open burning</a:t>
            </a:r>
            <a:r>
              <a:rPr lang="en-US" sz="2800"/>
              <a:t>, as follows, if prior approval in writing is obtained from the </a:t>
            </a:r>
            <a:r>
              <a:rPr lang="en-US" sz="2800" i="1"/>
              <a:t>Air Pollution Control Officer</a:t>
            </a:r>
            <a:r>
              <a:rPr lang="en-US" sz="2800"/>
              <a:t>.  Approvals granted under this subsection shall be subject to such reasonable conditions as are necessary to avoid a nuisance or to protect the health, safety or comfort of the public.  The requirement for approval in writing may be waived by the </a:t>
            </a:r>
            <a:r>
              <a:rPr lang="en-US" sz="2800" i="1"/>
              <a:t>Air</a:t>
            </a:r>
            <a:r>
              <a:rPr lang="en-US" sz="2800"/>
              <a:t> </a:t>
            </a:r>
            <a:r>
              <a:rPr lang="en-US" sz="2800" i="1"/>
              <a:t>Pollution Control Officer</a:t>
            </a:r>
            <a:r>
              <a:rPr lang="en-US" sz="2800"/>
              <a:t> and oral approval may be granted instead when, in his or her judgement, the impacts of the burning will be insignificant.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burning—What is it?</a:t>
            </a:r>
            <a:endParaRPr lang="en-US" dirty="0"/>
          </a:p>
        </p:txBody>
      </p:sp>
      <p:sp>
        <p:nvSpPr>
          <p:cNvPr id="3" name="Content Placeholder 2"/>
          <p:cNvSpPr>
            <a:spLocks noGrp="1"/>
          </p:cNvSpPr>
          <p:nvPr>
            <p:ph idx="1"/>
          </p:nvPr>
        </p:nvSpPr>
        <p:spPr/>
        <p:txBody>
          <a:bodyPr/>
          <a:lstStyle/>
          <a:p>
            <a:r>
              <a:rPr lang="en-US" dirty="0" smtClean="0"/>
              <a:t>Regulatory definition:  Burning of materials where the gases are emitted to the open air without passing through a stack, chimney, vent or other restriction.</a:t>
            </a:r>
          </a:p>
          <a:p>
            <a:r>
              <a:rPr lang="en-US" dirty="0" smtClean="0"/>
              <a:t>Examples:</a:t>
            </a:r>
          </a:p>
          <a:p>
            <a:pPr lvl="1"/>
            <a:r>
              <a:rPr lang="en-US" dirty="0" smtClean="0"/>
              <a:t>Burning in piles on the ground</a:t>
            </a:r>
          </a:p>
          <a:p>
            <a:pPr lvl="1"/>
            <a:r>
              <a:rPr lang="en-US" dirty="0" smtClean="0"/>
              <a:t>Burning in “burn barrels”</a:t>
            </a:r>
          </a:p>
          <a:p>
            <a:pPr lvl="1"/>
            <a:r>
              <a:rPr lang="en-US" dirty="0" smtClean="0"/>
              <a:t>Burning in any open topped container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4000" dirty="0" smtClean="0"/>
              <a:t>Air Pollution Control Regulations Cont</a:t>
            </a:r>
            <a:r>
              <a:rPr lang="en-US" sz="3600" dirty="0" smtClean="0"/>
              <a:t/>
            </a:r>
            <a:br>
              <a:rPr lang="en-US" sz="3600" dirty="0" smtClean="0"/>
            </a:br>
            <a:r>
              <a:rPr lang="en-US" sz="3200" dirty="0" smtClean="0"/>
              <a:t>Burning: Air Pollution Permit Required</a:t>
            </a:r>
            <a:endParaRPr lang="en-US" sz="4000" dirty="0"/>
          </a:p>
        </p:txBody>
      </p:sp>
      <p:sp>
        <p:nvSpPr>
          <p:cNvPr id="9219" name="Rectangle 3"/>
          <p:cNvSpPr>
            <a:spLocks noGrp="1" noChangeArrowheads="1"/>
          </p:cNvSpPr>
          <p:nvPr>
            <p:ph type="body" idx="1"/>
          </p:nvPr>
        </p:nvSpPr>
        <p:spPr/>
        <p:txBody>
          <a:bodyPr/>
          <a:lstStyle/>
          <a:p>
            <a:pPr>
              <a:lnSpc>
                <a:spcPct val="90000"/>
              </a:lnSpc>
            </a:pPr>
            <a:r>
              <a:rPr lang="en-US" sz="2400" dirty="0"/>
              <a:t>(a)	Burning in remote areas, of highly explosive or other dangerous, or unusual materials for which there is no other feasible method of disposal.</a:t>
            </a:r>
          </a:p>
          <a:p>
            <a:pPr>
              <a:lnSpc>
                <a:spcPct val="90000"/>
              </a:lnSpc>
            </a:pPr>
            <a:r>
              <a:rPr lang="en-US" sz="2400" dirty="0"/>
              <a:t>(b)	Burning in remote areas of </a:t>
            </a:r>
            <a:r>
              <a:rPr lang="en-US" sz="2400" i="1" dirty="0"/>
              <a:t>natural wood</a:t>
            </a:r>
            <a:r>
              <a:rPr lang="en-US" sz="2400" dirty="0"/>
              <a:t> resulting from the construction or demolition of buildings and other structures originating from within the State.</a:t>
            </a:r>
          </a:p>
          <a:p>
            <a:pPr>
              <a:lnSpc>
                <a:spcPct val="90000"/>
              </a:lnSpc>
            </a:pPr>
            <a:r>
              <a:rPr lang="en-US" sz="2400" dirty="0"/>
              <a:t>(c)	Fires to thwart a hazard which cannot properly be managed by any other means or that are necessary for the protection of public health.</a:t>
            </a:r>
          </a:p>
          <a:p>
            <a:pPr>
              <a:lnSpc>
                <a:spcPct val="90000"/>
              </a:lnSpc>
            </a:pPr>
            <a:r>
              <a:rPr lang="en-US" sz="2400" dirty="0"/>
              <a:t>(d)	Burning of other combustible materials for which there is no other feasible method of disposal.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mtClean="0"/>
              <a:t>Construction/Demolition Debris—Air </a:t>
            </a:r>
            <a:r>
              <a:rPr lang="en-US" sz="3200" dirty="0" smtClean="0"/>
              <a:t>Pollution Permit Required</a:t>
            </a:r>
            <a:endParaRPr lang="en-US" sz="3200" dirty="0"/>
          </a:p>
        </p:txBody>
      </p:sp>
      <p:pic>
        <p:nvPicPr>
          <p:cNvPr id="29698" name="Picture 2" descr="U:\MyFiles\Photos\Photos-Gen\HO_TrainingPics\Knapp 3.jpg"/>
          <p:cNvPicPr>
            <a:picLocks noGrp="1" noChangeAspect="1" noChangeArrowheads="1"/>
          </p:cNvPicPr>
          <p:nvPr>
            <p:ph idx="1"/>
          </p:nvPr>
        </p:nvPicPr>
        <p:blipFill>
          <a:blip r:embed="rId2" cstate="print"/>
          <a:srcRect/>
          <a:stretch>
            <a:fillRect/>
          </a:stretch>
        </p:blipFill>
        <p:spPr bwMode="auto">
          <a:xfrm>
            <a:off x="985309" y="1371600"/>
            <a:ext cx="6908800" cy="5181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Enforcement Players</a:t>
            </a:r>
            <a:endParaRPr lang="en-US" dirty="0"/>
          </a:p>
        </p:txBody>
      </p:sp>
      <p:sp>
        <p:nvSpPr>
          <p:cNvPr id="3" name="Content Placeholder 2"/>
          <p:cNvSpPr>
            <a:spLocks noGrp="1"/>
          </p:cNvSpPr>
          <p:nvPr>
            <p:ph idx="1"/>
          </p:nvPr>
        </p:nvSpPr>
        <p:spPr/>
        <p:txBody>
          <a:bodyPr/>
          <a:lstStyle/>
          <a:p>
            <a:r>
              <a:rPr lang="en-US" dirty="0" smtClean="0"/>
              <a:t>Local Fire Wardens and Fire Chiefs</a:t>
            </a:r>
          </a:p>
          <a:p>
            <a:r>
              <a:rPr lang="en-US" dirty="0" smtClean="0"/>
              <a:t>Town Health Officers</a:t>
            </a:r>
          </a:p>
          <a:p>
            <a:r>
              <a:rPr lang="en-US" dirty="0" smtClean="0"/>
              <a:t>Solid waste management districts</a:t>
            </a:r>
          </a:p>
          <a:p>
            <a:r>
              <a:rPr lang="en-US" dirty="0" smtClean="0"/>
              <a:t>Environmental Enforcement Officers (EEOs)</a:t>
            </a:r>
          </a:p>
          <a:p>
            <a:r>
              <a:rPr lang="en-US" dirty="0" smtClean="0"/>
              <a:t>Vermont Air Pollution Control Division</a:t>
            </a:r>
          </a:p>
          <a:p>
            <a:r>
              <a:rPr lang="en-US" dirty="0" smtClean="0"/>
              <a:t>Vermont Solid Waste Management Program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you can do as Health Officers</a:t>
            </a:r>
            <a:endParaRPr lang="en-US" sz="4000" dirty="0"/>
          </a:p>
        </p:txBody>
      </p:sp>
      <p:sp>
        <p:nvSpPr>
          <p:cNvPr id="3" name="Content Placeholder 2"/>
          <p:cNvSpPr>
            <a:spLocks noGrp="1"/>
          </p:cNvSpPr>
          <p:nvPr>
            <p:ph idx="1"/>
          </p:nvPr>
        </p:nvSpPr>
        <p:spPr>
          <a:xfrm>
            <a:off x="304800" y="1295400"/>
            <a:ext cx="8534400" cy="4830763"/>
          </a:xfrm>
        </p:spPr>
        <p:txBody>
          <a:bodyPr>
            <a:normAutofit/>
          </a:bodyPr>
          <a:lstStyle/>
          <a:p>
            <a:r>
              <a:rPr lang="en-US" sz="2800" dirty="0" smtClean="0"/>
              <a:t>Receive and investigate complaints of minor open burning such as burn barrels or small brush fires.</a:t>
            </a:r>
          </a:p>
          <a:p>
            <a:r>
              <a:rPr lang="en-US" sz="2800" dirty="0" smtClean="0"/>
              <a:t>Issue health orders if appropriate</a:t>
            </a:r>
          </a:p>
          <a:p>
            <a:r>
              <a:rPr lang="en-US" sz="2800" dirty="0" smtClean="0"/>
              <a:t>Refer major illegal burning cases (large piles of refuse, whole structures etc) or repeat offenses to appropriate authorities such as the EEOs.</a:t>
            </a:r>
          </a:p>
          <a:p>
            <a:r>
              <a:rPr lang="en-US" sz="2800" dirty="0" smtClean="0"/>
              <a:t>Education: Inform citizens regarding the health impacts of open burning and the laws and regulations.</a:t>
            </a:r>
          </a:p>
          <a:p>
            <a:r>
              <a:rPr lang="en-US" sz="2800" dirty="0" smtClean="0"/>
              <a:t>Encourage your town and local solid waste districts to adopt ordinances limiting open burning.</a:t>
            </a:r>
          </a:p>
          <a:p>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Documenting Open Burning Incidents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800" dirty="0" smtClean="0"/>
              <a:t>Complainant name, address &amp; phone</a:t>
            </a:r>
          </a:p>
          <a:p>
            <a:r>
              <a:rPr lang="en-US" sz="2800" dirty="0" smtClean="0"/>
              <a:t>Alleged violator’s name, location &amp; phone</a:t>
            </a:r>
          </a:p>
          <a:p>
            <a:r>
              <a:rPr lang="en-US" sz="2800" dirty="0" smtClean="0"/>
              <a:t>Who started the fire?  When?</a:t>
            </a:r>
          </a:p>
          <a:p>
            <a:r>
              <a:rPr lang="en-US" sz="2800" dirty="0" smtClean="0"/>
              <a:t>Was a permit obtained from the Fire Warden?</a:t>
            </a:r>
          </a:p>
          <a:p>
            <a:r>
              <a:rPr lang="en-US" sz="2800" dirty="0" smtClean="0"/>
              <a:t>How many people/households are affected?</a:t>
            </a:r>
          </a:p>
          <a:p>
            <a:r>
              <a:rPr lang="en-US" sz="2800" dirty="0" smtClean="0"/>
              <a:t>Sensitive populations? Schools, day cares, elderly etc.</a:t>
            </a:r>
          </a:p>
          <a:p>
            <a:r>
              <a:rPr lang="en-US" sz="2800" dirty="0" smtClean="0"/>
              <a:t>Type of materials being burned (photos are good).</a:t>
            </a:r>
          </a:p>
          <a:p>
            <a:r>
              <a:rPr lang="en-US" sz="2800" dirty="0" smtClean="0"/>
              <a:t>How large is the burn pile—rough estimate is fine.</a:t>
            </a:r>
          </a:p>
          <a:p>
            <a:r>
              <a:rPr lang="en-US" sz="2800" dirty="0" smtClean="0"/>
              <a:t>Frequency of open burning?</a:t>
            </a:r>
          </a:p>
          <a:p>
            <a:endParaRPr lang="en-US" sz="2800"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clearing burn</a:t>
            </a:r>
            <a:endParaRPr lang="en-US" dirty="0"/>
          </a:p>
        </p:txBody>
      </p:sp>
      <p:pic>
        <p:nvPicPr>
          <p:cNvPr id="28674" name="Picture 2" descr="U:\MyFiles\Photos\Photos-Gen\HO_TrainingPics\IMG_1300.jpg"/>
          <p:cNvPicPr>
            <a:picLocks noGrp="1" noChangeAspect="1" noChangeArrowheads="1"/>
          </p:cNvPicPr>
          <p:nvPr>
            <p:ph idx="1"/>
          </p:nvPr>
        </p:nvPicPr>
        <p:blipFill>
          <a:blip r:embed="rId2" cstate="print"/>
          <a:srcRect/>
          <a:stretch>
            <a:fillRect/>
          </a:stretch>
        </p:blipFill>
        <p:spPr bwMode="auto">
          <a:xfrm>
            <a:off x="1066801" y="1177132"/>
            <a:ext cx="7086599" cy="531494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dirty="0" smtClean="0"/>
              <a:t>*Legal Open Burning</a:t>
            </a:r>
            <a:br>
              <a:rPr lang="en-US" sz="4000" dirty="0" smtClean="0"/>
            </a:br>
            <a:r>
              <a:rPr lang="en-US" sz="2700" dirty="0" smtClean="0"/>
              <a:t>Can also be a problem</a:t>
            </a:r>
            <a:endParaRPr lang="en-US" sz="4000" dirty="0"/>
          </a:p>
        </p:txBody>
      </p:sp>
      <p:sp>
        <p:nvSpPr>
          <p:cNvPr id="3" name="Content Placeholder 2"/>
          <p:cNvSpPr>
            <a:spLocks noGrp="1"/>
          </p:cNvSpPr>
          <p:nvPr>
            <p:ph idx="1"/>
          </p:nvPr>
        </p:nvSpPr>
        <p:spPr>
          <a:xfrm>
            <a:off x="457200" y="1219200"/>
            <a:ext cx="8229600" cy="5181600"/>
          </a:xfrm>
        </p:spPr>
        <p:txBody>
          <a:bodyPr>
            <a:normAutofit lnSpcReduction="10000"/>
          </a:bodyPr>
          <a:lstStyle/>
          <a:p>
            <a:r>
              <a:rPr lang="en-US" sz="2800" dirty="0" smtClean="0"/>
              <a:t>Such as:</a:t>
            </a:r>
          </a:p>
          <a:p>
            <a:pPr lvl="1"/>
            <a:r>
              <a:rPr lang="en-US" sz="2400" dirty="0" smtClean="0"/>
              <a:t>Brush and tree cuttings from property clean-up</a:t>
            </a:r>
          </a:p>
          <a:p>
            <a:pPr lvl="1"/>
            <a:r>
              <a:rPr lang="en-US" sz="2400" dirty="0" smtClean="0"/>
              <a:t>Slash from logging or site clearing</a:t>
            </a:r>
          </a:p>
          <a:p>
            <a:pPr lvl="1"/>
            <a:r>
              <a:rPr lang="en-US" sz="2400" dirty="0" smtClean="0"/>
              <a:t>Leaf or garden waste burning</a:t>
            </a:r>
          </a:p>
          <a:p>
            <a:r>
              <a:rPr lang="en-US" sz="2800" dirty="0" smtClean="0"/>
              <a:t>Can cause major exposures and health issues</a:t>
            </a:r>
          </a:p>
          <a:p>
            <a:r>
              <a:rPr lang="en-US" sz="2800" dirty="0" smtClean="0"/>
              <a:t>Work with landowner to reduce exposures</a:t>
            </a:r>
          </a:p>
          <a:p>
            <a:pPr lvl="1"/>
            <a:r>
              <a:rPr lang="en-US" sz="2400" dirty="0" smtClean="0"/>
              <a:t>Encourage alternatives such as chipping or composting</a:t>
            </a:r>
          </a:p>
          <a:p>
            <a:pPr lvl="1"/>
            <a:r>
              <a:rPr lang="en-US" sz="2400" dirty="0" smtClean="0"/>
              <a:t>Burn during better wind &amp; weather conditions</a:t>
            </a:r>
          </a:p>
          <a:p>
            <a:pPr lvl="1"/>
            <a:r>
              <a:rPr lang="en-US" sz="2400" dirty="0" smtClean="0"/>
              <a:t>Salvage larger wood for other purposes</a:t>
            </a:r>
          </a:p>
          <a:p>
            <a:pPr lvl="1"/>
            <a:r>
              <a:rPr lang="en-US" sz="2400" dirty="0" smtClean="0"/>
              <a:t>Allow materials to dry before burning</a:t>
            </a:r>
          </a:p>
          <a:p>
            <a:pPr lvl="1">
              <a:buNone/>
            </a:pPr>
            <a:endParaRPr lang="en-US" sz="2400" dirty="0" smtClean="0"/>
          </a:p>
          <a:p>
            <a:pPr lvl="1">
              <a:buNone/>
            </a:pPr>
            <a:r>
              <a:rPr lang="en-US" sz="1600" dirty="0" smtClean="0"/>
              <a:t>*Note: Under state rules but local ordinances may differ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Support Resources</a:t>
            </a:r>
            <a:endParaRPr lang="en-US" sz="4000" dirty="0"/>
          </a:p>
        </p:txBody>
      </p:sp>
      <p:sp>
        <p:nvSpPr>
          <p:cNvPr id="3" name="Content Placeholder 2"/>
          <p:cNvSpPr>
            <a:spLocks noGrp="1"/>
          </p:cNvSpPr>
          <p:nvPr>
            <p:ph idx="1"/>
          </p:nvPr>
        </p:nvSpPr>
        <p:spPr>
          <a:xfrm>
            <a:off x="457200" y="1143000"/>
            <a:ext cx="8229600" cy="4983163"/>
          </a:xfrm>
        </p:spPr>
        <p:txBody>
          <a:bodyPr/>
          <a:lstStyle/>
          <a:p>
            <a:r>
              <a:rPr lang="en-US" sz="2400" dirty="0" smtClean="0"/>
              <a:t>ANR Enforcement Division:802-241-3820 or:</a:t>
            </a:r>
          </a:p>
          <a:p>
            <a:pPr>
              <a:buNone/>
            </a:pPr>
            <a:r>
              <a:rPr lang="en-US" sz="2400" dirty="0" smtClean="0">
                <a:hlinkClick r:id="rId2"/>
              </a:rPr>
              <a:t>	http://www.anr.state.vt.us/dec/co/enf/enf-complaint.htm</a:t>
            </a:r>
            <a:endParaRPr lang="en-US" sz="2400" dirty="0" smtClean="0"/>
          </a:p>
          <a:p>
            <a:r>
              <a:rPr lang="en-US" sz="2400" dirty="0" smtClean="0"/>
              <a:t>Environmental Enforcement Officers (EEOs) District Map:  </a:t>
            </a:r>
            <a:r>
              <a:rPr lang="en-US" sz="2400" dirty="0" smtClean="0">
                <a:hlinkClick r:id="rId3"/>
              </a:rPr>
              <a:t>http://www.anr.state.vt.us/dec/co/enf/pdf/eeo_districts.pdf</a:t>
            </a:r>
            <a:endParaRPr lang="en-US" sz="2400" dirty="0" smtClean="0"/>
          </a:p>
          <a:p>
            <a:r>
              <a:rPr lang="en-US" sz="2400" dirty="0" smtClean="0"/>
              <a:t>Air Pollution Control Division: 802-241-3840 or:  </a:t>
            </a:r>
            <a:r>
              <a:rPr lang="en-US" sz="2400" dirty="0" smtClean="0">
                <a:hlinkClick r:id="rId4"/>
              </a:rPr>
              <a:t>http://www.anr.state.vt.us/air/index.htm</a:t>
            </a:r>
            <a:endParaRPr lang="en-US" sz="2400" dirty="0" smtClean="0"/>
          </a:p>
          <a:p>
            <a:r>
              <a:rPr lang="en-US" sz="2400" dirty="0" smtClean="0"/>
              <a:t>Don’t Burn Vermont website:  </a:t>
            </a:r>
            <a:r>
              <a:rPr lang="en-US" sz="2400" dirty="0" smtClean="0">
                <a:hlinkClick r:id="rId5"/>
              </a:rPr>
              <a:t>http://www.dontburnvt.org/</a:t>
            </a:r>
            <a:endParaRPr lang="en-US" sz="2400" dirty="0" smtClean="0"/>
          </a:p>
          <a:p>
            <a:r>
              <a:rPr lang="en-US" sz="2400" dirty="0" smtClean="0"/>
              <a:t>Solid Waste Management Districts</a:t>
            </a:r>
          </a:p>
          <a:p>
            <a:endParaRPr lang="en-US" sz="2400" dirty="0" smtClean="0"/>
          </a:p>
          <a:p>
            <a:endParaRPr lang="en-US" sz="2400" dirty="0" smtClean="0"/>
          </a:p>
          <a:p>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Informational Resources</a:t>
            </a:r>
            <a:endParaRPr lang="en-US" sz="4000" dirty="0"/>
          </a:p>
        </p:txBody>
      </p:sp>
      <p:sp>
        <p:nvSpPr>
          <p:cNvPr id="3" name="Content Placeholder 2"/>
          <p:cNvSpPr>
            <a:spLocks noGrp="1"/>
          </p:cNvSpPr>
          <p:nvPr>
            <p:ph idx="1"/>
          </p:nvPr>
        </p:nvSpPr>
        <p:spPr>
          <a:xfrm>
            <a:off x="228600" y="1295400"/>
            <a:ext cx="8686800" cy="4830763"/>
          </a:xfrm>
        </p:spPr>
        <p:txBody>
          <a:bodyPr/>
          <a:lstStyle/>
          <a:p>
            <a:r>
              <a:rPr lang="en-US" sz="2000" dirty="0" smtClean="0"/>
              <a:t>Don’t Burn Vermont website:  </a:t>
            </a:r>
            <a:r>
              <a:rPr lang="en-US" sz="2000" dirty="0" smtClean="0">
                <a:hlinkClick r:id="rId2"/>
              </a:rPr>
              <a:t>http://www.dontburnvt.org/</a:t>
            </a:r>
            <a:endParaRPr lang="en-US" sz="2000" dirty="0" smtClean="0"/>
          </a:p>
          <a:p>
            <a:r>
              <a:rPr lang="en-US" sz="2000" dirty="0" smtClean="0"/>
              <a:t>USEPA Website:  </a:t>
            </a:r>
            <a:r>
              <a:rPr lang="en-US" sz="2000" dirty="0" smtClean="0">
                <a:hlinkClick r:id="rId3"/>
              </a:rPr>
              <a:t>http://www.epa.gov/ttnatw01/burn/burnpg.html</a:t>
            </a:r>
            <a:endParaRPr lang="en-US" sz="2000" dirty="0" smtClean="0"/>
          </a:p>
          <a:p>
            <a:r>
              <a:rPr lang="en-US" sz="2000" dirty="0" smtClean="0"/>
              <a:t>US EPA PM website: </a:t>
            </a:r>
            <a:r>
              <a:rPr lang="en-US" sz="2000" dirty="0" smtClean="0">
                <a:hlinkClick r:id="rId4"/>
              </a:rPr>
              <a:t>http://www.epa.gov/pm/health.html</a:t>
            </a:r>
            <a:endParaRPr lang="en-US" sz="2000" dirty="0" smtClean="0"/>
          </a:p>
          <a:p>
            <a:r>
              <a:rPr lang="en-US" sz="2400" dirty="0" smtClean="0"/>
              <a:t> </a:t>
            </a:r>
            <a:r>
              <a:rPr lang="en-US" sz="2000" dirty="0" err="1" smtClean="0"/>
              <a:t>Amercian</a:t>
            </a:r>
            <a:r>
              <a:rPr lang="en-US" sz="2000" dirty="0" smtClean="0"/>
              <a:t> Lung Association: </a:t>
            </a:r>
            <a:r>
              <a:rPr lang="en-US" sz="2000" dirty="0" smtClean="0">
                <a:hlinkClick r:id="rId5"/>
              </a:rPr>
              <a:t>http://www.lungusa.org/associations/charters/new-england</a:t>
            </a:r>
            <a:r>
              <a:rPr lang="en-US" sz="2400" dirty="0" smtClean="0">
                <a:hlinkClick r:id="rId5"/>
              </a:rPr>
              <a:t>/</a:t>
            </a:r>
            <a:endParaRPr lang="en-US" sz="2400" dirty="0" smtClean="0"/>
          </a:p>
          <a:p>
            <a:r>
              <a:rPr lang="en-US" sz="2000" dirty="0" smtClean="0"/>
              <a:t>VT Air Quality </a:t>
            </a:r>
            <a:r>
              <a:rPr lang="en-US" sz="2000" dirty="0" err="1" smtClean="0"/>
              <a:t>Montoring</a:t>
            </a:r>
            <a:r>
              <a:rPr lang="en-US" sz="2000" dirty="0" smtClean="0"/>
              <a:t>:  </a:t>
            </a:r>
            <a:r>
              <a:rPr lang="en-US" sz="2000" dirty="0" smtClean="0">
                <a:hlinkClick r:id="rId6"/>
              </a:rPr>
              <a:t>http://www.anr.state.vt.us/air/Monitoring/cfm/RealTimeData.cfm</a:t>
            </a:r>
            <a:endParaRPr lang="en-US" sz="2000" dirty="0" smtClean="0"/>
          </a:p>
          <a:p>
            <a:r>
              <a:rPr lang="en-US" sz="2000" dirty="0" smtClean="0"/>
              <a:t>VT Air Pollution Open Burning Website:  </a:t>
            </a:r>
            <a:r>
              <a:rPr lang="en-US" sz="2000" dirty="0" smtClean="0">
                <a:hlinkClick r:id="rId7"/>
              </a:rPr>
              <a:t>http://www.anr.state.vt.us/air/Compliance/htm/Openburn.htm</a:t>
            </a:r>
            <a:endParaRPr lang="en-US" sz="2000" dirty="0" smtClean="0"/>
          </a:p>
          <a:p>
            <a:r>
              <a:rPr lang="en-US" sz="2000" dirty="0" smtClean="0"/>
              <a:t>Vermont Judicial Bureau:  </a:t>
            </a:r>
            <a:r>
              <a:rPr lang="en-US" sz="2000" dirty="0" smtClean="0">
                <a:hlinkClick r:id="rId8"/>
              </a:rPr>
              <a:t>http://www.vermontjudiciary.org/GTC/judicial/default.aspx</a:t>
            </a:r>
            <a:endParaRPr lang="en-US" sz="2000" dirty="0" smtClean="0"/>
          </a:p>
          <a:p>
            <a:pPr>
              <a:buNone/>
            </a:pPr>
            <a:endParaRPr lang="en-US" sz="2000" dirty="0" smtClean="0"/>
          </a:p>
          <a:p>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Contact for questions or further information</a:t>
            </a:r>
            <a:endParaRPr lang="en-US" sz="2800" dirty="0"/>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sz="2400" dirty="0" smtClean="0"/>
              <a:t>Dave Shepard, Environmental Analyst</a:t>
            </a:r>
          </a:p>
          <a:p>
            <a:pPr>
              <a:buNone/>
            </a:pPr>
            <a:r>
              <a:rPr lang="en-US" sz="2400" dirty="0" smtClean="0"/>
              <a:t>Vermont Dept. of Environmental Conservation</a:t>
            </a:r>
          </a:p>
          <a:p>
            <a:pPr>
              <a:buNone/>
            </a:pPr>
            <a:r>
              <a:rPr lang="en-US" sz="2400" dirty="0" smtClean="0"/>
              <a:t>Air Quality and Climate Division</a:t>
            </a:r>
          </a:p>
          <a:p>
            <a:pPr>
              <a:buNone/>
            </a:pPr>
            <a:r>
              <a:rPr lang="en-US" sz="2400" dirty="0" smtClean="0"/>
              <a:t>1 National Life Drive</a:t>
            </a:r>
          </a:p>
          <a:p>
            <a:pPr>
              <a:buNone/>
            </a:pPr>
            <a:r>
              <a:rPr lang="en-US" sz="2400" dirty="0" smtClean="0"/>
              <a:t>Montpelier, VT 05602-3802</a:t>
            </a:r>
          </a:p>
          <a:p>
            <a:pPr>
              <a:buNone/>
            </a:pPr>
            <a:r>
              <a:rPr lang="en-US" sz="2400" dirty="0" smtClean="0"/>
              <a:t>Tele:  802-272-4088  Fax:  802-828-1250</a:t>
            </a:r>
          </a:p>
          <a:p>
            <a:pPr>
              <a:buNone/>
            </a:pPr>
            <a:r>
              <a:rPr lang="en-US" sz="2400" dirty="0" smtClean="0"/>
              <a:t>email:  </a:t>
            </a:r>
            <a:r>
              <a:rPr lang="en-US" sz="2400" u="sng" dirty="0" smtClean="0"/>
              <a:t>dave.shepard@state.vt.us</a:t>
            </a:r>
            <a:endParaRPr lang="en-US" sz="2400" dirty="0" smtClean="0"/>
          </a:p>
          <a:p>
            <a:pPr>
              <a:buNone/>
            </a:pPr>
            <a:r>
              <a:rPr lang="en-US" sz="2400" dirty="0" smtClean="0"/>
              <a:t>Website:  </a:t>
            </a:r>
            <a:r>
              <a:rPr lang="en-US" sz="2400" u="sng" dirty="0" smtClean="0">
                <a:hlinkClick r:id="rId2" tooltip="http://www.anr.state.vt.us/air"/>
              </a:rPr>
              <a:t>http://www.anr.state.vt.us/air</a:t>
            </a:r>
            <a:endParaRPr lang="en-US" dirty="0" smtClean="0"/>
          </a:p>
          <a:p>
            <a:pPr>
              <a:buNone/>
            </a:pPr>
            <a:r>
              <a:rPr lang="en-US" sz="2400" dirty="0" smtClean="0"/>
              <a:t>General Air Pollution Number: 802-828-1288</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burning examples</a:t>
            </a:r>
            <a:endParaRPr lang="en-US" dirty="0"/>
          </a:p>
        </p:txBody>
      </p:sp>
      <p:pic>
        <p:nvPicPr>
          <p:cNvPr id="1026" name="Picture 2" descr="U:\MyFiles\Photos\Photos-Gen\HO_TrainingPics\Burn Barrel.jpg"/>
          <p:cNvPicPr>
            <a:picLocks noGrp="1" noChangeAspect="1" noChangeArrowheads="1"/>
          </p:cNvPicPr>
          <p:nvPr>
            <p:ph idx="1"/>
          </p:nvPr>
        </p:nvPicPr>
        <p:blipFill>
          <a:blip r:embed="rId2" cstate="print"/>
          <a:srcRect/>
          <a:stretch>
            <a:fillRect/>
          </a:stretch>
        </p:blipFill>
        <p:spPr bwMode="auto">
          <a:xfrm>
            <a:off x="609600" y="1219201"/>
            <a:ext cx="2875301" cy="3352800"/>
          </a:xfrm>
          <a:prstGeom prst="rect">
            <a:avLst/>
          </a:prstGeom>
          <a:noFill/>
        </p:spPr>
      </p:pic>
      <p:pic>
        <p:nvPicPr>
          <p:cNvPr id="1027" name="Picture 3" descr="U:\MyFiles\Photos\Photos-Gen\HO_TrainingPics\IMG_1300.jpg"/>
          <p:cNvPicPr>
            <a:picLocks noChangeAspect="1" noChangeArrowheads="1"/>
          </p:cNvPicPr>
          <p:nvPr/>
        </p:nvPicPr>
        <p:blipFill>
          <a:blip r:embed="rId3" cstate="print"/>
          <a:srcRect/>
          <a:stretch>
            <a:fillRect/>
          </a:stretch>
        </p:blipFill>
        <p:spPr bwMode="auto">
          <a:xfrm>
            <a:off x="3124200" y="2362200"/>
            <a:ext cx="3174959" cy="2381411"/>
          </a:xfrm>
          <a:prstGeom prst="rect">
            <a:avLst/>
          </a:prstGeom>
          <a:noFill/>
        </p:spPr>
      </p:pic>
      <p:pic>
        <p:nvPicPr>
          <p:cNvPr id="1028" name="Picture 4" descr="U:\MyFiles\Photos\Photos-Gen\HO_TrainingPics\TrashBurnBridport.JPG"/>
          <p:cNvPicPr>
            <a:picLocks noChangeAspect="1" noChangeArrowheads="1"/>
          </p:cNvPicPr>
          <p:nvPr/>
        </p:nvPicPr>
        <p:blipFill>
          <a:blip r:embed="rId4" cstate="print"/>
          <a:srcRect/>
          <a:stretch>
            <a:fillRect/>
          </a:stretch>
        </p:blipFill>
        <p:spPr bwMode="auto">
          <a:xfrm>
            <a:off x="5181600" y="3886200"/>
            <a:ext cx="3511209" cy="24685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Incineration</a:t>
            </a:r>
            <a:endParaRPr lang="en-US" dirty="0"/>
          </a:p>
        </p:txBody>
      </p:sp>
      <p:sp>
        <p:nvSpPr>
          <p:cNvPr id="3" name="Content Placeholder 2"/>
          <p:cNvSpPr>
            <a:spLocks noGrp="1"/>
          </p:cNvSpPr>
          <p:nvPr>
            <p:ph idx="1"/>
          </p:nvPr>
        </p:nvSpPr>
        <p:spPr/>
        <p:txBody>
          <a:bodyPr/>
          <a:lstStyle/>
          <a:p>
            <a:r>
              <a:rPr lang="en-US" dirty="0" smtClean="0"/>
              <a:t>Where the smoke emitted through a stack or vent (falls under different laws &amp; regulations).</a:t>
            </a:r>
          </a:p>
          <a:p>
            <a:r>
              <a:rPr lang="en-US" dirty="0" smtClean="0"/>
              <a:t>Examples:  </a:t>
            </a:r>
            <a:endParaRPr lang="en-US" dirty="0"/>
          </a:p>
        </p:txBody>
      </p:sp>
      <p:pic>
        <p:nvPicPr>
          <p:cNvPr id="2051" name="Picture 3" descr="U:\MyFiles\Photos\Photos-Gen\HO_TrainingPics\P6230001.JPG"/>
          <p:cNvPicPr>
            <a:picLocks noChangeAspect="1" noChangeArrowheads="1"/>
          </p:cNvPicPr>
          <p:nvPr/>
        </p:nvPicPr>
        <p:blipFill>
          <a:blip r:embed="rId2" cstate="print"/>
          <a:srcRect/>
          <a:stretch>
            <a:fillRect/>
          </a:stretch>
        </p:blipFill>
        <p:spPr bwMode="auto">
          <a:xfrm>
            <a:off x="508000" y="3371850"/>
            <a:ext cx="3835400" cy="2876550"/>
          </a:xfrm>
          <a:prstGeom prst="rect">
            <a:avLst/>
          </a:prstGeom>
          <a:noFill/>
        </p:spPr>
      </p:pic>
      <p:pic>
        <p:nvPicPr>
          <p:cNvPr id="1026" name="Picture 2" descr="U:\MyFiles\Photos\Photos-Gen\HO_TrainingPics\IncinWaitsfld.JPG"/>
          <p:cNvPicPr>
            <a:picLocks noChangeAspect="1" noChangeArrowheads="1"/>
          </p:cNvPicPr>
          <p:nvPr/>
        </p:nvPicPr>
        <p:blipFill>
          <a:blip r:embed="rId3" cstate="print"/>
          <a:srcRect/>
          <a:stretch>
            <a:fillRect/>
          </a:stretch>
        </p:blipFill>
        <p:spPr bwMode="auto">
          <a:xfrm>
            <a:off x="4572000" y="3352800"/>
            <a:ext cx="4389437" cy="31083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Why Are We Concerned</a:t>
            </a:r>
          </a:p>
        </p:txBody>
      </p:sp>
      <p:sp>
        <p:nvSpPr>
          <p:cNvPr id="24579" name="Rectangle 3"/>
          <p:cNvSpPr>
            <a:spLocks noGrp="1" noChangeArrowheads="1"/>
          </p:cNvSpPr>
          <p:nvPr>
            <p:ph type="body" idx="1"/>
          </p:nvPr>
        </p:nvSpPr>
        <p:spPr/>
        <p:txBody>
          <a:bodyPr/>
          <a:lstStyle/>
          <a:p>
            <a:r>
              <a:rPr lang="en-US" dirty="0"/>
              <a:t>Open burning causes wildfires</a:t>
            </a:r>
          </a:p>
          <a:p>
            <a:r>
              <a:rPr lang="en-US" dirty="0"/>
              <a:t>Open burning causes nuisance to neighbors and is particularly bad for children and elderly</a:t>
            </a:r>
          </a:p>
          <a:p>
            <a:r>
              <a:rPr lang="en-US" dirty="0"/>
              <a:t>Open burning releases toxins </a:t>
            </a:r>
            <a:r>
              <a:rPr lang="en-US" dirty="0" smtClean="0"/>
              <a:t>causing </a:t>
            </a:r>
            <a:r>
              <a:rPr lang="en-US" dirty="0"/>
              <a:t>health and environmental </a:t>
            </a:r>
            <a:r>
              <a:rPr lang="en-US" dirty="0" smtClean="0"/>
              <a:t>impacts</a:t>
            </a:r>
          </a:p>
          <a:p>
            <a:r>
              <a:rPr lang="en-US" dirty="0" smtClean="0"/>
              <a:t>Open burning releases particulates impairing general air quality</a:t>
            </a:r>
            <a:endParaRPr lang="en-US" dirty="0"/>
          </a:p>
          <a:p>
            <a:r>
              <a:rPr lang="en-US" dirty="0"/>
              <a:t>Esthetic impacts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t>Toxins Released By Open Burning</a:t>
            </a:r>
          </a:p>
        </p:txBody>
      </p:sp>
      <p:sp>
        <p:nvSpPr>
          <p:cNvPr id="28675" name="Rectangle 3"/>
          <p:cNvSpPr>
            <a:spLocks noGrp="1" noChangeArrowheads="1"/>
          </p:cNvSpPr>
          <p:nvPr>
            <p:ph type="body" sz="half" idx="1"/>
          </p:nvPr>
        </p:nvSpPr>
        <p:spPr/>
        <p:txBody>
          <a:bodyPr/>
          <a:lstStyle/>
          <a:p>
            <a:r>
              <a:rPr lang="en-US" sz="2800" dirty="0"/>
              <a:t>Fine particulate matter</a:t>
            </a:r>
          </a:p>
          <a:p>
            <a:r>
              <a:rPr lang="en-US" sz="2800" dirty="0"/>
              <a:t>Sulfur dioxide</a:t>
            </a:r>
          </a:p>
          <a:p>
            <a:r>
              <a:rPr lang="en-US" sz="2800" dirty="0"/>
              <a:t>Carbon monoxide</a:t>
            </a:r>
          </a:p>
          <a:p>
            <a:r>
              <a:rPr lang="en-US" sz="2800" dirty="0"/>
              <a:t>PAHs</a:t>
            </a:r>
          </a:p>
          <a:p>
            <a:r>
              <a:rPr lang="en-US" sz="2800" dirty="0" err="1"/>
              <a:t>Chlorobenzenes</a:t>
            </a:r>
            <a:endParaRPr lang="en-US" sz="2800" dirty="0"/>
          </a:p>
          <a:p>
            <a:r>
              <a:rPr lang="en-US" sz="2800" dirty="0"/>
              <a:t>Metals</a:t>
            </a:r>
          </a:p>
          <a:p>
            <a:r>
              <a:rPr lang="en-US" sz="2800" dirty="0" smtClean="0"/>
              <a:t>Dioxins</a:t>
            </a:r>
          </a:p>
          <a:p>
            <a:r>
              <a:rPr lang="en-US" sz="2800" dirty="0" smtClean="0"/>
              <a:t>Numerous others</a:t>
            </a:r>
            <a:endParaRPr lang="en-US" sz="2800" dirty="0"/>
          </a:p>
          <a:p>
            <a:endParaRPr lang="en-US" sz="2800" dirty="0"/>
          </a:p>
        </p:txBody>
      </p:sp>
      <p:pic>
        <p:nvPicPr>
          <p:cNvPr id="28676" name="Picture 4" descr="Commo 1"/>
          <p:cNvPicPr>
            <a:picLocks noGrp="1" noChangeAspect="1" noChangeArrowheads="1"/>
          </p:cNvPicPr>
          <p:nvPr>
            <p:ph sz="half" idx="2"/>
          </p:nvPr>
        </p:nvPicPr>
        <p:blipFill>
          <a:blip r:embed="rId2" cstate="print"/>
          <a:srcRect/>
          <a:stretch>
            <a:fillRect/>
          </a:stretch>
        </p:blipFill>
        <p:spPr>
          <a:xfrm>
            <a:off x="4648200" y="2293938"/>
            <a:ext cx="4038600" cy="3136900"/>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is open burning particularly bad???</a:t>
            </a:r>
            <a:endParaRPr lang="en-US" sz="3600" dirty="0"/>
          </a:p>
        </p:txBody>
      </p:sp>
      <p:sp>
        <p:nvSpPr>
          <p:cNvPr id="3" name="Text Placeholder 2"/>
          <p:cNvSpPr>
            <a:spLocks noGrp="1"/>
          </p:cNvSpPr>
          <p:nvPr>
            <p:ph type="body" sz="half" idx="1"/>
          </p:nvPr>
        </p:nvSpPr>
        <p:spPr>
          <a:xfrm>
            <a:off x="457200" y="1600200"/>
            <a:ext cx="8077200" cy="4525963"/>
          </a:xfrm>
        </p:spPr>
        <p:txBody>
          <a:bodyPr/>
          <a:lstStyle/>
          <a:p>
            <a:r>
              <a:rPr lang="en-US" dirty="0" smtClean="0"/>
              <a:t>Low temperature combustion that forms large amounts of partial combustion products</a:t>
            </a:r>
          </a:p>
          <a:p>
            <a:r>
              <a:rPr lang="en-US" dirty="0" smtClean="0"/>
              <a:t>Trash/garbage contain synthetics that produce dangerous chemicals</a:t>
            </a:r>
          </a:p>
          <a:p>
            <a:pPr lvl="1"/>
            <a:r>
              <a:rPr lang="en-US" dirty="0" smtClean="0"/>
              <a:t>Chlorinated plastics:  dioxin, phosgene, hydrogen chloride, etc</a:t>
            </a:r>
          </a:p>
          <a:p>
            <a:pPr lvl="1"/>
            <a:r>
              <a:rPr lang="en-US" dirty="0" smtClean="0"/>
              <a:t>Nylon:  cyanides</a:t>
            </a:r>
          </a:p>
          <a:p>
            <a:pPr lvl="1"/>
            <a:r>
              <a:rPr lang="en-US" dirty="0" smtClean="0"/>
              <a:t>Plastics: benzene, styrene, toluene, phenol</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600" dirty="0" smtClean="0"/>
              <a:t>Fine Particulate Matter </a:t>
            </a:r>
            <a:r>
              <a:rPr lang="en-US" sz="3200" dirty="0" smtClean="0"/>
              <a:t>(PM</a:t>
            </a:r>
            <a:r>
              <a:rPr lang="en-US" sz="1800" dirty="0" smtClean="0"/>
              <a:t>2.5</a:t>
            </a:r>
            <a:r>
              <a:rPr lang="en-US" sz="3200" dirty="0" smtClean="0"/>
              <a:t>)</a:t>
            </a:r>
            <a:br>
              <a:rPr lang="en-US" sz="3200" dirty="0" smtClean="0"/>
            </a:br>
            <a:r>
              <a:rPr lang="en-US" sz="3200" dirty="0" smtClean="0"/>
              <a:t>Health Effects</a:t>
            </a:r>
            <a:endParaRPr lang="en-US" sz="3200" dirty="0"/>
          </a:p>
        </p:txBody>
      </p:sp>
      <p:sp>
        <p:nvSpPr>
          <p:cNvPr id="3" name="Text Placeholder 2"/>
          <p:cNvSpPr>
            <a:spLocks noGrp="1"/>
          </p:cNvSpPr>
          <p:nvPr>
            <p:ph type="body" sz="half" idx="1"/>
          </p:nvPr>
        </p:nvSpPr>
        <p:spPr>
          <a:xfrm>
            <a:off x="457200" y="1600200"/>
            <a:ext cx="8305800" cy="4525963"/>
          </a:xfrm>
        </p:spPr>
        <p:txBody>
          <a:bodyPr>
            <a:normAutofit fontScale="92500" lnSpcReduction="10000"/>
          </a:bodyPr>
          <a:lstStyle/>
          <a:p>
            <a:r>
              <a:rPr lang="en-US" dirty="0" smtClean="0"/>
              <a:t>increased respiratory symptoms, such as irritation of the airways, coughing, or difficulty breathing;</a:t>
            </a:r>
          </a:p>
          <a:p>
            <a:r>
              <a:rPr lang="en-US" dirty="0" smtClean="0"/>
              <a:t>decreased lung function;</a:t>
            </a:r>
          </a:p>
          <a:p>
            <a:r>
              <a:rPr lang="en-US" dirty="0" smtClean="0"/>
              <a:t>aggravated asthma;</a:t>
            </a:r>
          </a:p>
          <a:p>
            <a:r>
              <a:rPr lang="en-US" dirty="0" smtClean="0"/>
              <a:t>development of chronic bronchitis;</a:t>
            </a:r>
          </a:p>
          <a:p>
            <a:r>
              <a:rPr lang="en-US" dirty="0" smtClean="0"/>
              <a:t>irregular heartbeat;</a:t>
            </a:r>
          </a:p>
          <a:p>
            <a:r>
              <a:rPr lang="en-US" dirty="0" smtClean="0"/>
              <a:t>nonfatal heart attacks; and</a:t>
            </a:r>
          </a:p>
          <a:p>
            <a:r>
              <a:rPr lang="en-US" dirty="0" smtClean="0"/>
              <a:t>premature death in people with heart or lung disease.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and Regulations</a:t>
            </a:r>
            <a:endParaRPr lang="en-US" dirty="0"/>
          </a:p>
        </p:txBody>
      </p:sp>
      <p:sp>
        <p:nvSpPr>
          <p:cNvPr id="3" name="Content Placeholder 2"/>
          <p:cNvSpPr>
            <a:spLocks noGrp="1"/>
          </p:cNvSpPr>
          <p:nvPr>
            <p:ph idx="1"/>
          </p:nvPr>
        </p:nvSpPr>
        <p:spPr>
          <a:xfrm>
            <a:off x="457200" y="1295400"/>
            <a:ext cx="8229600" cy="5029200"/>
          </a:xfrm>
        </p:spPr>
        <p:txBody>
          <a:bodyPr/>
          <a:lstStyle/>
          <a:p>
            <a:r>
              <a:rPr lang="en-US" sz="2800" dirty="0" smtClean="0"/>
              <a:t>Vermont Air Pollution Control Regulations Sections 5-201 &amp; 5-202</a:t>
            </a:r>
          </a:p>
          <a:p>
            <a:r>
              <a:rPr lang="en-US" sz="2800" dirty="0" smtClean="0"/>
              <a:t>Vermont Solid Waste Regulations</a:t>
            </a:r>
          </a:p>
          <a:p>
            <a:r>
              <a:rPr lang="en-US" sz="2800" dirty="0" smtClean="0"/>
              <a:t>Forest &amp; Parks Laws:  10 §§V.S.A.  2641-2648</a:t>
            </a:r>
          </a:p>
          <a:p>
            <a:r>
              <a:rPr lang="en-US" sz="2800" dirty="0" smtClean="0"/>
              <a:t>24 V.S.A. §2201:  Throwing, depositing, burning, and dumping refuse; penalty; summons and complaint.</a:t>
            </a:r>
          </a:p>
          <a:p>
            <a:r>
              <a:rPr lang="en-US" sz="2800" dirty="0" smtClean="0"/>
              <a:t>Solid Waste District ordinances</a:t>
            </a:r>
          </a:p>
          <a:p>
            <a:r>
              <a:rPr lang="en-US" sz="2800" dirty="0" smtClean="0"/>
              <a:t>Local town/municipal ordinances</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880</Words>
  <Application>Microsoft Office PowerPoint</Application>
  <PresentationFormat>On-screen Show (4:3)</PresentationFormat>
  <Paragraphs>166</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OPEN BURNING (and “incineration” too)</vt:lpstr>
      <vt:lpstr>Open burning—What is it?</vt:lpstr>
      <vt:lpstr>Open burning examples</vt:lpstr>
      <vt:lpstr>Incineration</vt:lpstr>
      <vt:lpstr>Why Are We Concerned</vt:lpstr>
      <vt:lpstr>Toxins Released By Open Burning</vt:lpstr>
      <vt:lpstr>Why is open burning particularly bad???</vt:lpstr>
      <vt:lpstr>Fine Particulate Matter (PM2.5) Health Effects</vt:lpstr>
      <vt:lpstr>Laws and Regulations</vt:lpstr>
      <vt:lpstr> 24 V.S.A. §2201:  Throwing, depositing, burning, and dumping refuse; penalty; summons and complaint.  </vt:lpstr>
      <vt:lpstr>PowerPoint Presentation</vt:lpstr>
      <vt:lpstr>Air Pollution Control Regulations</vt:lpstr>
      <vt:lpstr>Vermont Air Pollution Control Regulations</vt:lpstr>
      <vt:lpstr>General Refuse Illegally Burned</vt:lpstr>
      <vt:lpstr>Recently Burned Auto Tires</vt:lpstr>
      <vt:lpstr>Air Pollution Control Regulations cont. </vt:lpstr>
      <vt:lpstr>Air Pollution Control Regulations  Fire Training</vt:lpstr>
      <vt:lpstr>Air Pollution Control Regulations  Permissible Burning Continued</vt:lpstr>
      <vt:lpstr>Air Pollution Control Regulations Cont Burning: Air Pollution Permit Required</vt:lpstr>
      <vt:lpstr>Air Pollution Control Regulations Cont Burning: Air Pollution Permit Required</vt:lpstr>
      <vt:lpstr>Construction/Demolition Debris—Air Pollution Permit Required</vt:lpstr>
      <vt:lpstr>Major Enforcement Players</vt:lpstr>
      <vt:lpstr>What you can do as Health Officers</vt:lpstr>
      <vt:lpstr>Documenting Open Burning Incidents</vt:lpstr>
      <vt:lpstr>Site clearing burn</vt:lpstr>
      <vt:lpstr>*Legal Open Burning Can also be a problem</vt:lpstr>
      <vt:lpstr>Support Resources</vt:lpstr>
      <vt:lpstr>Informational Resources</vt:lpstr>
      <vt:lpstr>Contact for questions or further information</vt:lpstr>
    </vt:vector>
  </TitlesOfParts>
  <Company>Agency of Natural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BURNING (and “incineration” too)</dc:title>
  <dc:creator>anrsetup</dc:creator>
  <cp:lastModifiedBy>Brian Monroe</cp:lastModifiedBy>
  <cp:revision>106</cp:revision>
  <dcterms:created xsi:type="dcterms:W3CDTF">2011-05-09T12:36:01Z</dcterms:created>
  <dcterms:modified xsi:type="dcterms:W3CDTF">2015-11-13T15:26:38Z</dcterms:modified>
</cp:coreProperties>
</file>