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86"/>
  </p:notesMasterIdLst>
  <p:sldIdLst>
    <p:sldId id="458" r:id="rId2"/>
    <p:sldId id="819" r:id="rId3"/>
    <p:sldId id="785" r:id="rId4"/>
    <p:sldId id="786" r:id="rId5"/>
    <p:sldId id="815" r:id="rId6"/>
    <p:sldId id="790" r:id="rId7"/>
    <p:sldId id="789" r:id="rId8"/>
    <p:sldId id="536" r:id="rId9"/>
    <p:sldId id="470" r:id="rId10"/>
    <p:sldId id="461" r:id="rId11"/>
    <p:sldId id="462" r:id="rId12"/>
    <p:sldId id="463" r:id="rId13"/>
    <p:sldId id="625" r:id="rId14"/>
    <p:sldId id="379" r:id="rId15"/>
    <p:sldId id="464" r:id="rId16"/>
    <p:sldId id="797" r:id="rId17"/>
    <p:sldId id="706" r:id="rId18"/>
    <p:sldId id="502" r:id="rId19"/>
    <p:sldId id="545" r:id="rId20"/>
    <p:sldId id="707" r:id="rId21"/>
    <p:sldId id="547" r:id="rId22"/>
    <p:sldId id="549" r:id="rId23"/>
    <p:sldId id="550" r:id="rId24"/>
    <p:sldId id="551" r:id="rId25"/>
    <p:sldId id="799" r:id="rId26"/>
    <p:sldId id="548" r:id="rId27"/>
    <p:sldId id="791" r:id="rId28"/>
    <p:sldId id="756" r:id="rId29"/>
    <p:sldId id="755" r:id="rId30"/>
    <p:sldId id="728" r:id="rId31"/>
    <p:sldId id="729" r:id="rId32"/>
    <p:sldId id="814" r:id="rId33"/>
    <p:sldId id="735" r:id="rId34"/>
    <p:sldId id="734" r:id="rId35"/>
    <p:sldId id="738" r:id="rId36"/>
    <p:sldId id="749" r:id="rId37"/>
    <p:sldId id="716" r:id="rId38"/>
    <p:sldId id="715" r:id="rId39"/>
    <p:sldId id="713" r:id="rId40"/>
    <p:sldId id="744" r:id="rId41"/>
    <p:sldId id="741" r:id="rId42"/>
    <p:sldId id="762" r:id="rId43"/>
    <p:sldId id="594" r:id="rId44"/>
    <p:sldId id="627" r:id="rId45"/>
    <p:sldId id="796" r:id="rId46"/>
    <p:sldId id="684" r:id="rId47"/>
    <p:sldId id="662" r:id="rId48"/>
    <p:sldId id="558" r:id="rId49"/>
    <p:sldId id="816" r:id="rId50"/>
    <p:sldId id="817" r:id="rId51"/>
    <p:sldId id="800" r:id="rId52"/>
    <p:sldId id="813" r:id="rId53"/>
    <p:sldId id="801" r:id="rId54"/>
    <p:sldId id="794" r:id="rId55"/>
    <p:sldId id="686" r:id="rId56"/>
    <p:sldId id="780" r:id="rId57"/>
    <p:sldId id="802" r:id="rId58"/>
    <p:sldId id="803" r:id="rId59"/>
    <p:sldId id="680" r:id="rId60"/>
    <p:sldId id="792" r:id="rId61"/>
    <p:sldId id="810" r:id="rId62"/>
    <p:sldId id="811" r:id="rId63"/>
    <p:sldId id="812" r:id="rId64"/>
    <p:sldId id="805" r:id="rId65"/>
    <p:sldId id="787" r:id="rId66"/>
    <p:sldId id="617" r:id="rId67"/>
    <p:sldId id="610" r:id="rId68"/>
    <p:sldId id="611" r:id="rId69"/>
    <p:sldId id="609" r:id="rId70"/>
    <p:sldId id="607" r:id="rId71"/>
    <p:sldId id="818" r:id="rId72"/>
    <p:sldId id="782" r:id="rId73"/>
    <p:sldId id="806" r:id="rId74"/>
    <p:sldId id="675" r:id="rId75"/>
    <p:sldId id="793" r:id="rId76"/>
    <p:sldId id="678" r:id="rId77"/>
    <p:sldId id="689" r:id="rId78"/>
    <p:sldId id="754" r:id="rId79"/>
    <p:sldId id="809" r:id="rId80"/>
    <p:sldId id="822" r:id="rId81"/>
    <p:sldId id="807" r:id="rId82"/>
    <p:sldId id="691" r:id="rId83"/>
    <p:sldId id="821" r:id="rId84"/>
    <p:sldId id="783"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0000"/>
    <a:srgbClr val="4019AF"/>
    <a:srgbClr val="FF9900"/>
    <a:srgbClr val="361593"/>
    <a:srgbClr val="3B17A1"/>
    <a:srgbClr val="A1A1A1"/>
    <a:srgbClr val="0066FF"/>
    <a:srgbClr val="969696"/>
    <a:srgbClr val="364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323" autoAdjust="0"/>
    <p:restoredTop sz="90073" autoAdjust="0"/>
  </p:normalViewPr>
  <p:slideViewPr>
    <p:cSldViewPr>
      <p:cViewPr varScale="1">
        <p:scale>
          <a:sx n="100" d="100"/>
          <a:sy n="100" d="100"/>
        </p:scale>
        <p:origin x="151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6DBE83-CA51-4DBF-9CC7-6D5FE7014B52}" type="datetimeFigureOut">
              <a:rPr lang="en-US" smtClean="0"/>
              <a:pPr/>
              <a:t>5/2/2022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A8E37A-7B87-43E1-AEC8-AB66F73511FD}" type="slidenum">
              <a:rPr lang="en-US" smtClean="0"/>
              <a:pPr/>
              <a:t>‹#›</a:t>
            </a:fld>
            <a:endParaRPr lang="en-US"/>
          </a:p>
        </p:txBody>
      </p:sp>
    </p:spTree>
    <p:extLst>
      <p:ext uri="{BB962C8B-B14F-4D97-AF65-F5344CB8AC3E}">
        <p14:creationId xmlns:p14="http://schemas.microsoft.com/office/powerpoint/2010/main" val="79390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14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15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17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18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19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20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21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22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23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Revised</a:t>
            </a:r>
            <a:r>
              <a:rPr lang="en-US" baseline="0" dirty="0"/>
              <a:t> V4</a:t>
            </a:r>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24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Video 1</a:t>
            </a:r>
          </a:p>
        </p:txBody>
      </p:sp>
      <p:sp>
        <p:nvSpPr>
          <p:cNvPr id="4" name="Slide Number Placeholder 3"/>
          <p:cNvSpPr>
            <a:spLocks noGrp="1"/>
          </p:cNvSpPr>
          <p:nvPr>
            <p:ph type="sldNum" sz="quarter" idx="10"/>
          </p:nvPr>
        </p:nvSpPr>
        <p:spPr/>
        <p:txBody>
          <a:bodyPr/>
          <a:lstStyle/>
          <a:p>
            <a:fld id="{05A8E37A-7B87-43E1-AEC8-AB66F73511FD}" type="slidenum">
              <a:rPr lang="en-US" smtClean="0"/>
              <a:pPr/>
              <a:t>25</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26</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Revised</a:t>
            </a:r>
            <a:r>
              <a:rPr lang="en-US" baseline="0" dirty="0"/>
              <a:t> V4</a:t>
            </a:r>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32</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Revised V4</a:t>
            </a:r>
          </a:p>
        </p:txBody>
      </p:sp>
      <p:sp>
        <p:nvSpPr>
          <p:cNvPr id="4" name="Slide Number Placeholder 3"/>
          <p:cNvSpPr>
            <a:spLocks noGrp="1"/>
          </p:cNvSpPr>
          <p:nvPr>
            <p:ph type="sldNum" sz="quarter" idx="10"/>
          </p:nvPr>
        </p:nvSpPr>
        <p:spPr/>
        <p:txBody>
          <a:bodyPr/>
          <a:lstStyle/>
          <a:p>
            <a:fld id="{05A8E37A-7B87-43E1-AEC8-AB66F73511FD}" type="slidenum">
              <a:rPr lang="en-US" smtClean="0"/>
              <a:pPr/>
              <a:t>35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39</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41</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Figure Revised V4</a:t>
            </a:r>
          </a:p>
        </p:txBody>
      </p:sp>
      <p:sp>
        <p:nvSpPr>
          <p:cNvPr id="4" name="Slide Number Placeholder 3"/>
          <p:cNvSpPr>
            <a:spLocks noGrp="1"/>
          </p:cNvSpPr>
          <p:nvPr>
            <p:ph type="sldNum" sz="quarter" idx="10"/>
          </p:nvPr>
        </p:nvSpPr>
        <p:spPr/>
        <p:txBody>
          <a:bodyPr/>
          <a:lstStyle/>
          <a:p>
            <a:fld id="{05A8E37A-7B87-43E1-AEC8-AB66F73511FD}" type="slidenum">
              <a:rPr lang="en-US" smtClean="0"/>
              <a:pPr/>
              <a:t>42</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Revised V4</a:t>
            </a:r>
          </a:p>
        </p:txBody>
      </p:sp>
      <p:sp>
        <p:nvSpPr>
          <p:cNvPr id="4" name="Slide Number Placeholder 3"/>
          <p:cNvSpPr>
            <a:spLocks noGrp="1"/>
          </p:cNvSpPr>
          <p:nvPr>
            <p:ph type="sldNum" sz="quarter" idx="10"/>
          </p:nvPr>
        </p:nvSpPr>
        <p:spPr/>
        <p:txBody>
          <a:bodyPr/>
          <a:lstStyle/>
          <a:p>
            <a:fld id="{05A8E37A-7B87-43E1-AEC8-AB66F73511FD}" type="slidenum">
              <a:rPr lang="en-US" smtClean="0"/>
              <a:pPr/>
              <a:t>43</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44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Revised</a:t>
            </a:r>
            <a:r>
              <a:rPr lang="en-US" baseline="0" dirty="0"/>
              <a:t> V4</a:t>
            </a:r>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5</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46</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Video 11</a:t>
            </a:r>
          </a:p>
        </p:txBody>
      </p:sp>
      <p:sp>
        <p:nvSpPr>
          <p:cNvPr id="4" name="Slide Number Placeholder 3"/>
          <p:cNvSpPr>
            <a:spLocks noGrp="1"/>
          </p:cNvSpPr>
          <p:nvPr>
            <p:ph type="sldNum" sz="quarter" idx="10"/>
          </p:nvPr>
        </p:nvSpPr>
        <p:spPr/>
        <p:txBody>
          <a:bodyPr/>
          <a:lstStyle/>
          <a:p>
            <a:fld id="{05A8E37A-7B87-43E1-AEC8-AB66F73511FD}" type="slidenum">
              <a:rPr lang="en-US" smtClean="0"/>
              <a:pPr/>
              <a:t>51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Revised V4</a:t>
            </a:r>
          </a:p>
        </p:txBody>
      </p:sp>
      <p:sp>
        <p:nvSpPr>
          <p:cNvPr id="4" name="Slide Number Placeholder 3"/>
          <p:cNvSpPr>
            <a:spLocks noGrp="1"/>
          </p:cNvSpPr>
          <p:nvPr>
            <p:ph type="sldNum" sz="quarter" idx="10"/>
          </p:nvPr>
        </p:nvSpPr>
        <p:spPr/>
        <p:txBody>
          <a:bodyPr/>
          <a:lstStyle/>
          <a:p>
            <a:fld id="{05A8E37A-7B87-43E1-AEC8-AB66F73511FD}" type="slidenum">
              <a:rPr lang="en-US" smtClean="0"/>
              <a:pPr/>
              <a:t>52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Video 2</a:t>
            </a:r>
          </a:p>
        </p:txBody>
      </p:sp>
      <p:sp>
        <p:nvSpPr>
          <p:cNvPr id="4" name="Slide Number Placeholder 3"/>
          <p:cNvSpPr>
            <a:spLocks noGrp="1"/>
          </p:cNvSpPr>
          <p:nvPr>
            <p:ph type="sldNum" sz="quarter" idx="10"/>
          </p:nvPr>
        </p:nvSpPr>
        <p:spPr/>
        <p:txBody>
          <a:bodyPr/>
          <a:lstStyle/>
          <a:p>
            <a:fld id="{05A8E37A-7B87-43E1-AEC8-AB66F73511FD}" type="slidenum">
              <a:rPr lang="en-US" smtClean="0"/>
              <a:pPr/>
              <a:t>53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Revised V4</a:t>
            </a:r>
          </a:p>
        </p:txBody>
      </p:sp>
      <p:sp>
        <p:nvSpPr>
          <p:cNvPr id="4" name="Slide Number Placeholder 3"/>
          <p:cNvSpPr>
            <a:spLocks noGrp="1"/>
          </p:cNvSpPr>
          <p:nvPr>
            <p:ph type="sldNum" sz="quarter" idx="10"/>
          </p:nvPr>
        </p:nvSpPr>
        <p:spPr/>
        <p:txBody>
          <a:bodyPr/>
          <a:lstStyle/>
          <a:p>
            <a:fld id="{05A8E37A-7B87-43E1-AEC8-AB66F73511FD}" type="slidenum">
              <a:rPr lang="en-US" smtClean="0"/>
              <a:pPr/>
              <a:t>55</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Video 12</a:t>
            </a:r>
          </a:p>
        </p:txBody>
      </p:sp>
      <p:sp>
        <p:nvSpPr>
          <p:cNvPr id="4" name="Slide Number Placeholder 3"/>
          <p:cNvSpPr>
            <a:spLocks noGrp="1"/>
          </p:cNvSpPr>
          <p:nvPr>
            <p:ph type="sldNum" sz="quarter" idx="10"/>
          </p:nvPr>
        </p:nvSpPr>
        <p:spPr/>
        <p:txBody>
          <a:bodyPr/>
          <a:lstStyle/>
          <a:p>
            <a:fld id="{05A8E37A-7B87-43E1-AEC8-AB66F73511FD}" type="slidenum">
              <a:rPr lang="en-US" smtClean="0"/>
              <a:pPr/>
              <a:t>57</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Video 3</a:t>
            </a:r>
          </a:p>
        </p:txBody>
      </p:sp>
      <p:sp>
        <p:nvSpPr>
          <p:cNvPr id="4" name="Slide Number Placeholder 3"/>
          <p:cNvSpPr>
            <a:spLocks noGrp="1"/>
          </p:cNvSpPr>
          <p:nvPr>
            <p:ph type="sldNum" sz="quarter" idx="10"/>
          </p:nvPr>
        </p:nvSpPr>
        <p:spPr/>
        <p:txBody>
          <a:bodyPr/>
          <a:lstStyle/>
          <a:p>
            <a:fld id="{05A8E37A-7B87-43E1-AEC8-AB66F73511FD}" type="slidenum">
              <a:rPr lang="en-US" smtClean="0"/>
              <a:pPr/>
              <a:t>58</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956ED715-4CD1-425C-B6FA-81D5AFDA9782}" type="slidenum">
              <a:rPr lang="en-US" smtClean="0">
                <a:solidFill>
                  <a:srgbClr val="000000"/>
                </a:solidFill>
              </a:rPr>
              <a:pPr/>
              <a:t>59</a:t>
            </a:fld>
            <a:endParaRPr lang="en-US" dirty="0">
              <a:solidFill>
                <a:srgbClr val="000000"/>
              </a:solidFill>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Revised</a:t>
            </a:r>
            <a:r>
              <a:rPr lang="en-US" baseline="0" dirty="0"/>
              <a:t> V4</a:t>
            </a:r>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61</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Revised</a:t>
            </a:r>
            <a:r>
              <a:rPr lang="en-US" baseline="0" dirty="0"/>
              <a:t> V4</a:t>
            </a:r>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62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7</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Revised</a:t>
            </a:r>
            <a:r>
              <a:rPr lang="en-US" baseline="0" dirty="0"/>
              <a:t> V4</a:t>
            </a:r>
          </a:p>
          <a:p>
            <a:r>
              <a:rPr lang="en-US" baseline="0" dirty="0"/>
              <a:t>V2 Slide 61 has been removed</a:t>
            </a:r>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63</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Video 4</a:t>
            </a:r>
          </a:p>
        </p:txBody>
      </p:sp>
      <p:sp>
        <p:nvSpPr>
          <p:cNvPr id="4" name="Slide Number Placeholder 3"/>
          <p:cNvSpPr>
            <a:spLocks noGrp="1"/>
          </p:cNvSpPr>
          <p:nvPr>
            <p:ph type="sldNum" sz="quarter" idx="10"/>
          </p:nvPr>
        </p:nvSpPr>
        <p:spPr/>
        <p:txBody>
          <a:bodyPr/>
          <a:lstStyle/>
          <a:p>
            <a:fld id="{05A8E37A-7B87-43E1-AEC8-AB66F73511FD}" type="slidenum">
              <a:rPr lang="en-US" smtClean="0"/>
              <a:pPr/>
              <a:t>64</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956ED715-4CD1-425C-B6FA-81D5AFDA9782}" type="slidenum">
              <a:rPr lang="en-US" smtClean="0">
                <a:solidFill>
                  <a:srgbClr val="000000"/>
                </a:solidFill>
              </a:rPr>
              <a:pPr/>
              <a:t>65</a:t>
            </a:fld>
            <a:endParaRPr lang="en-US" dirty="0">
              <a:solidFill>
                <a:srgbClr val="000000"/>
              </a:solidFill>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66</a:t>
            </a:fld>
            <a:endParaRPr lang="en-US" dirty="0"/>
          </a:p>
        </p:txBody>
      </p:sp>
    </p:spTree>
    <p:extLst>
      <p:ext uri="{BB962C8B-B14F-4D97-AF65-F5344CB8AC3E}">
        <p14:creationId xmlns:p14="http://schemas.microsoft.com/office/powerpoint/2010/main" val="3108798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B08581E8-F5E3-4778-944E-3EED8AD72FFD}" type="slidenum">
              <a:rPr lang="en-US" smtClean="0"/>
              <a:pPr/>
              <a:t>67</a:t>
            </a:fld>
            <a:endParaRPr lang="en-US" dirty="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B08581E8-F5E3-4778-944E-3EED8AD72FFD}" type="slidenum">
              <a:rPr lang="en-US" smtClean="0"/>
              <a:pPr/>
              <a:t>68</a:t>
            </a:fld>
            <a:endParaRPr lang="en-US" dirty="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088286D-7365-4BB5-91AF-2CB8225BEFE8}" type="slidenum">
              <a:rPr lang="en-US" smtClean="0"/>
              <a:pPr/>
              <a:t>69</a:t>
            </a:fld>
            <a:endParaRPr lang="en-US" dirty="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7772C8-70F2-4670-8CC0-68DA6C8A396C}" type="slidenum">
              <a:rPr lang="en-US"/>
              <a:pPr/>
              <a:t>70</a:t>
            </a:fld>
            <a:endParaRPr lang="en-US" dirty="0"/>
          </a:p>
        </p:txBody>
      </p:sp>
      <p:sp>
        <p:nvSpPr>
          <p:cNvPr id="941058" name="Rectangle 2"/>
          <p:cNvSpPr>
            <a:spLocks noGrp="1" noRot="1" noChangeAspect="1" noChangeArrowheads="1" noTextEdit="1"/>
          </p:cNvSpPr>
          <p:nvPr>
            <p:ph type="sldImg"/>
          </p:nvPr>
        </p:nvSpPr>
        <p:spPr>
          <a:ln/>
        </p:spPr>
      </p:sp>
      <p:sp>
        <p:nvSpPr>
          <p:cNvPr id="941059" name="Rectangle 3"/>
          <p:cNvSpPr>
            <a:spLocks noGrp="1" noChangeArrowheads="1"/>
          </p:cNvSpPr>
          <p:nvPr>
            <p:ph type="body" idx="1"/>
          </p:nvPr>
        </p:nvSpPr>
        <p:spPr>
          <a:xfrm>
            <a:off x="686591" y="4342464"/>
            <a:ext cx="5487982" cy="4116049"/>
          </a:xfrm>
        </p:spPr>
        <p:txBody>
          <a:bodyPr/>
          <a:lstStyle/>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956ED715-4CD1-425C-B6FA-81D5AFDA9782}" type="slidenum">
              <a:rPr lang="en-US" smtClean="0">
                <a:solidFill>
                  <a:srgbClr val="000000"/>
                </a:solidFill>
              </a:rPr>
              <a:pPr/>
              <a:t>71</a:t>
            </a:fld>
            <a:endParaRPr lang="en-US" dirty="0">
              <a:solidFill>
                <a:srgbClr val="000000"/>
              </a:solidFill>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956ED715-4CD1-425C-B6FA-81D5AFDA9782}" type="slidenum">
              <a:rPr lang="en-US" smtClean="0">
                <a:solidFill>
                  <a:srgbClr val="000000"/>
                </a:solidFill>
              </a:rPr>
              <a:pPr/>
              <a:t>72</a:t>
            </a:fld>
            <a:endParaRPr lang="en-US" dirty="0">
              <a:solidFill>
                <a:srgbClr val="000000"/>
              </a:solidFill>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8</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Video 5</a:t>
            </a:r>
          </a:p>
        </p:txBody>
      </p:sp>
      <p:sp>
        <p:nvSpPr>
          <p:cNvPr id="4" name="Slide Number Placeholder 3"/>
          <p:cNvSpPr>
            <a:spLocks noGrp="1"/>
          </p:cNvSpPr>
          <p:nvPr>
            <p:ph type="sldNum" sz="quarter" idx="10"/>
          </p:nvPr>
        </p:nvSpPr>
        <p:spPr/>
        <p:txBody>
          <a:bodyPr/>
          <a:lstStyle/>
          <a:p>
            <a:fld id="{05A8E37A-7B87-43E1-AEC8-AB66F73511FD}" type="slidenum">
              <a:rPr lang="en-US" smtClean="0"/>
              <a:pPr/>
              <a:t>73</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956ED715-4CD1-425C-B6FA-81D5AFDA9782}" type="slidenum">
              <a:rPr lang="en-US" smtClean="0">
                <a:solidFill>
                  <a:srgbClr val="000000"/>
                </a:solidFill>
              </a:rPr>
              <a:pPr/>
              <a:t>74</a:t>
            </a:fld>
            <a:endParaRPr lang="en-US" dirty="0">
              <a:solidFill>
                <a:srgbClr val="000000"/>
              </a:solidFill>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956ED715-4CD1-425C-B6FA-81D5AFDA9782}" type="slidenum">
              <a:rPr lang="en-US" smtClean="0">
                <a:solidFill>
                  <a:srgbClr val="000000"/>
                </a:solidFill>
              </a:rPr>
              <a:pPr/>
              <a:t>76</a:t>
            </a:fld>
            <a:endParaRPr lang="en-US" dirty="0">
              <a:solidFill>
                <a:srgbClr val="000000"/>
              </a:solidFill>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956ED715-4CD1-425C-B6FA-81D5AFDA9782}" type="slidenum">
              <a:rPr lang="en-US" smtClean="0">
                <a:solidFill>
                  <a:srgbClr val="000000"/>
                </a:solidFill>
              </a:rPr>
              <a:pPr/>
              <a:t>77</a:t>
            </a:fld>
            <a:endParaRPr lang="en-US" dirty="0">
              <a:solidFill>
                <a:srgbClr val="000000"/>
              </a:solidFill>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956ED715-4CD1-425C-B6FA-81D5AFDA9782}" type="slidenum">
              <a:rPr lang="en-US" smtClean="0">
                <a:solidFill>
                  <a:srgbClr val="000000"/>
                </a:solidFill>
              </a:rPr>
              <a:pPr/>
              <a:t>78</a:t>
            </a:fld>
            <a:endParaRPr lang="en-US" dirty="0">
              <a:solidFill>
                <a:srgbClr val="000000"/>
              </a:solidFill>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Revised V4</a:t>
            </a:r>
          </a:p>
        </p:txBody>
      </p:sp>
      <p:sp>
        <p:nvSpPr>
          <p:cNvPr id="4" name="Slide Number Placeholder 3"/>
          <p:cNvSpPr>
            <a:spLocks noGrp="1"/>
          </p:cNvSpPr>
          <p:nvPr>
            <p:ph type="sldNum" sz="quarter" idx="10"/>
          </p:nvPr>
        </p:nvSpPr>
        <p:spPr/>
        <p:txBody>
          <a:bodyPr/>
          <a:lstStyle/>
          <a:p>
            <a:fld id="{05A8E37A-7B87-43E1-AEC8-AB66F73511FD}" type="slidenum">
              <a:rPr lang="en-US" smtClean="0"/>
              <a:pPr/>
              <a:t>79</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Revise V4</a:t>
            </a:r>
          </a:p>
        </p:txBody>
      </p:sp>
      <p:sp>
        <p:nvSpPr>
          <p:cNvPr id="4" name="Slide Number Placeholder 3"/>
          <p:cNvSpPr>
            <a:spLocks noGrp="1"/>
          </p:cNvSpPr>
          <p:nvPr>
            <p:ph type="sldNum" sz="quarter" idx="10"/>
          </p:nvPr>
        </p:nvSpPr>
        <p:spPr/>
        <p:txBody>
          <a:bodyPr/>
          <a:lstStyle/>
          <a:p>
            <a:fld id="{05A8E37A-7B87-43E1-AEC8-AB66F73511FD}" type="slidenum">
              <a:rPr lang="en-US" smtClean="0"/>
              <a:pPr/>
              <a:t>80</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Video 4</a:t>
            </a:r>
          </a:p>
        </p:txBody>
      </p:sp>
      <p:sp>
        <p:nvSpPr>
          <p:cNvPr id="4" name="Slide Number Placeholder 3"/>
          <p:cNvSpPr>
            <a:spLocks noGrp="1"/>
          </p:cNvSpPr>
          <p:nvPr>
            <p:ph type="sldNum" sz="quarter" idx="10"/>
          </p:nvPr>
        </p:nvSpPr>
        <p:spPr/>
        <p:txBody>
          <a:bodyPr/>
          <a:lstStyle/>
          <a:p>
            <a:fld id="{05A8E37A-7B87-43E1-AEC8-AB66F73511FD}" type="slidenum">
              <a:rPr lang="en-US" smtClean="0"/>
              <a:pPr/>
              <a:t>81</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956ED715-4CD1-425C-B6FA-81D5AFDA9782}" type="slidenum">
              <a:rPr lang="en-US" smtClean="0">
                <a:solidFill>
                  <a:srgbClr val="000000"/>
                </a:solidFill>
              </a:rPr>
              <a:pPr/>
              <a:t>82</a:t>
            </a:fld>
            <a:endParaRPr lang="en-US" dirty="0">
              <a:solidFill>
                <a:srgbClr val="000000"/>
              </a:solidFill>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10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11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A8E37A-7B87-43E1-AEC8-AB66F73511FD}" type="slidenum">
              <a:rPr lang="en-US" smtClean="0"/>
              <a:pPr/>
              <a:t>12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lumMod val="75000"/>
          </a:schemeClr>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A1A1A1"/>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ate Placeholder 27"/>
          <p:cNvSpPr>
            <a:spLocks noGrp="1"/>
          </p:cNvSpPr>
          <p:nvPr>
            <p:ph type="dt" sz="half" idx="10"/>
          </p:nvPr>
        </p:nvSpPr>
        <p:spPr>
          <a:xfrm>
            <a:off x="6172200" y="6191250"/>
            <a:ext cx="2476500" cy="476250"/>
          </a:xfrm>
          <a:prstGeom prst="rect">
            <a:avLst/>
          </a:prstGeom>
        </p:spPr>
        <p:txBody>
          <a:bodyPr/>
          <a:lstStyle/>
          <a:p>
            <a:fld id="{1D8BD707-D9CF-40AE-B4C6-C98DA3205C09}" type="datetimeFigureOut">
              <a:rPr lang="en-US" smtClean="0"/>
              <a:pPr/>
              <a:t>5/2/2022</a:t>
            </a:fld>
            <a:endParaRPr lang="en-US"/>
          </a:p>
        </p:txBody>
      </p:sp>
      <p:sp>
        <p:nvSpPr>
          <p:cNvPr id="17" name="Footer Placeholder 16"/>
          <p:cNvSpPr>
            <a:spLocks noGrp="1"/>
          </p:cNvSpPr>
          <p:nvPr>
            <p:ph type="ftr" sz="quarter" idx="11"/>
          </p:nvPr>
        </p:nvSpPr>
        <p:spPr>
          <a:xfrm>
            <a:off x="914400" y="6172200"/>
            <a:ext cx="3962400" cy="457200"/>
          </a:xfrm>
          <a:prstGeom prst="rect">
            <a:avLst/>
          </a:prstGeom>
        </p:spPr>
        <p:txBody>
          <a:bodyPr/>
          <a:lstStyle/>
          <a:p>
            <a:endParaRPr lang="en-US"/>
          </a:p>
        </p:txBody>
      </p:sp>
      <p:sp>
        <p:nvSpPr>
          <p:cNvPr id="29" name="Slide Number Placeholder 28"/>
          <p:cNvSpPr>
            <a:spLocks noGrp="1"/>
          </p:cNvSpPr>
          <p:nvPr>
            <p:ph type="sldNum" sz="quarter" idx="12"/>
          </p:nvPr>
        </p:nvSpPr>
        <p:spPr>
          <a:xfrm>
            <a:off x="146304" y="6210300"/>
            <a:ext cx="457200" cy="457200"/>
          </a:xfrm>
          <a:prstGeom prst="ellipse">
            <a:avLst/>
          </a:prstGeom>
        </p:spPr>
        <p:txBody>
          <a:bodyPr lIns="0" tIns="0" rIns="0" bIns="0">
            <a:noAutofit/>
          </a:bodyPr>
          <a:lstStyle>
            <a:lvl1pPr>
              <a:defRPr sz="1400">
                <a:solidFill>
                  <a:srgbClr val="FFFFFF"/>
                </a:solidFill>
              </a:defRPr>
            </a:lvl1pPr>
          </a:lstStyle>
          <a:p>
            <a:fld id="{B6F15528-21DE-4FAA-801E-634DDDAF4B2B}" type="slidenum">
              <a:rPr lang="en-US" smtClean="0"/>
              <a:pPr/>
              <a:t>‹#›</a:t>
            </a:fld>
            <a:endParaRPr lang="en-US"/>
          </a:p>
        </p:txBody>
      </p:sp>
      <p:sp>
        <p:nvSpPr>
          <p:cNvPr id="8" name="Title 7"/>
          <p:cNvSpPr>
            <a:spLocks noGrp="1"/>
          </p:cNvSpPr>
          <p:nvPr>
            <p:ph type="ctrTitle"/>
          </p:nvPr>
        </p:nvSpPr>
        <p:spPr>
          <a:xfrm>
            <a:off x="457200" y="1143000"/>
            <a:ext cx="8229600" cy="3908425"/>
          </a:xfrm>
          <a:noFill/>
          <a:ln>
            <a:solidFill>
              <a:schemeClr val="tx1"/>
            </a:solidFill>
          </a:ln>
          <a:effectLst/>
        </p:spPr>
        <p:txBody>
          <a:bodyPr anchor="t"/>
          <a:lstStyle>
            <a:lvl1pPr algn="ctr">
              <a:defRPr lang="en-US" dirty="0">
                <a:solidFill>
                  <a:schemeClr val="tx1"/>
                </a:solidFill>
                <a:effectLst/>
                <a:latin typeface="+mn-lt"/>
              </a:defRPr>
            </a:lvl1pPr>
          </a:lstStyle>
          <a:p>
            <a:r>
              <a:rPr kumimoji="0" lang="en-US" dirty="0"/>
              <a:t>Click to edit Master title style</a:t>
            </a:r>
          </a:p>
        </p:txBody>
      </p:sp>
      <p:sp>
        <p:nvSpPr>
          <p:cNvPr id="9" name="Subtitle 8"/>
          <p:cNvSpPr>
            <a:spLocks noGrp="1"/>
          </p:cNvSpPr>
          <p:nvPr>
            <p:ph type="subTitle" idx="1"/>
          </p:nvPr>
        </p:nvSpPr>
        <p:spPr>
          <a:xfrm>
            <a:off x="838200" y="2971800"/>
            <a:ext cx="7467600" cy="1828800"/>
          </a:xfrm>
          <a:noFill/>
          <a:ln>
            <a:solidFill>
              <a:schemeClr val="tx1"/>
            </a:solidFill>
          </a:ln>
          <a:effectLst/>
          <a:scene3d>
            <a:camera prst="orthographicFront"/>
            <a:lightRig rig="threePt" dir="t"/>
          </a:scene3d>
          <a:sp3d extrusionH="76200">
            <a:extrusionClr>
              <a:schemeClr val="bg2">
                <a:lumMod val="75000"/>
              </a:schemeClr>
            </a:extrusionClr>
          </a:sp3d>
        </p:spPr>
        <p:txBody>
          <a:bodyPr/>
          <a:lstStyle>
            <a:lvl1pPr marL="0" indent="0" algn="ctr">
              <a:buNone/>
              <a:defRPr sz="2600">
                <a:solidFill>
                  <a:schemeClr val="tx2"/>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sson 2 Channel Evolution">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6191250"/>
            <a:ext cx="2476500" cy="476250"/>
          </a:xfrm>
          <a:prstGeom prst="rect">
            <a:avLst/>
          </a:prstGeom>
        </p:spPr>
        <p:txBody>
          <a:bodyPr/>
          <a:lstStyle/>
          <a:p>
            <a:fld id="{1D8BD707-D9CF-40AE-B4C6-C98DA3205C09}" type="datetimeFigureOut">
              <a:rPr lang="en-US" smtClean="0"/>
              <a:pPr/>
              <a:t>5/2/2022</a:t>
            </a:fld>
            <a:endParaRPr 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76200" y="1524000"/>
            <a:ext cx="4727448" cy="4953000"/>
          </a:xfrm>
        </p:spPr>
        <p:txBody>
          <a:bodyPr vert="horz"/>
          <a:lstStyle>
            <a:lvl1pPr>
              <a:buClr>
                <a:schemeClr val="bg1">
                  <a:lumMod val="75000"/>
                </a:schemeClr>
              </a:buClr>
              <a:buFontTx/>
              <a:buNone/>
              <a:defRPr sz="2600">
                <a:solidFill>
                  <a:schemeClr val="tx1"/>
                </a:solidFill>
              </a:defRPr>
            </a:lvl1pPr>
            <a:lvl2pPr>
              <a:buClr>
                <a:schemeClr val="bg1">
                  <a:lumMod val="75000"/>
                </a:schemeClr>
              </a:buClr>
              <a:buFontTx/>
              <a:buNone/>
              <a:defRPr sz="2400"/>
            </a:lvl2pPr>
            <a:lvl3pPr>
              <a:buClr>
                <a:schemeClr val="bg1">
                  <a:lumMod val="75000"/>
                </a:schemeClr>
              </a:buClr>
              <a:buFontTx/>
              <a:buNone/>
              <a:defRPr/>
            </a:lvl3pPr>
            <a:lvl4pPr>
              <a:buClr>
                <a:schemeClr val="bg1">
                  <a:lumMod val="75000"/>
                </a:schemeClr>
              </a:buClr>
              <a:buFontTx/>
              <a:buNone/>
              <a:defRPr/>
            </a:lvl4pPr>
            <a:lvl5pPr>
              <a:buClr>
                <a:schemeClr val="bg1">
                  <a:lumMod val="75000"/>
                </a:schemeClr>
              </a:buClr>
              <a:buFontTx/>
              <a:buNone/>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TextBox 10"/>
          <p:cNvSpPr txBox="1"/>
          <p:nvPr userDrawn="1"/>
        </p:nvSpPr>
        <p:spPr>
          <a:xfrm>
            <a:off x="228600" y="914400"/>
            <a:ext cx="4648200" cy="523220"/>
          </a:xfrm>
          <a:prstGeom prst="rect">
            <a:avLst/>
          </a:prstGeom>
          <a:noFill/>
        </p:spPr>
        <p:txBody>
          <a:bodyPr wrap="square" rtlCol="0">
            <a:spAutoFit/>
          </a:bodyPr>
          <a:lstStyle/>
          <a:p>
            <a:r>
              <a:rPr lang="en-US" sz="2800" b="1" dirty="0">
                <a:solidFill>
                  <a:srgbClr val="990000"/>
                </a:solidFill>
              </a:rPr>
              <a:t>Channel Evolution</a:t>
            </a:r>
          </a:p>
        </p:txBody>
      </p:sp>
      <p:sp>
        <p:nvSpPr>
          <p:cNvPr id="9" name="TextBox 8"/>
          <p:cNvSpPr txBox="1"/>
          <p:nvPr userDrawn="1"/>
        </p:nvSpPr>
        <p:spPr>
          <a:xfrm>
            <a:off x="304800" y="152400"/>
            <a:ext cx="8534400" cy="707886"/>
          </a:xfrm>
          <a:prstGeom prst="rect">
            <a:avLst/>
          </a:prstGeom>
          <a:noFill/>
        </p:spPr>
        <p:txBody>
          <a:bodyPr wrap="square" rtlCol="0">
            <a:spAutoFit/>
          </a:bodyPr>
          <a:lstStyle/>
          <a:p>
            <a:r>
              <a:rPr lang="en-US" sz="4000" dirty="0"/>
              <a:t>Lesson 2:</a:t>
            </a:r>
            <a:r>
              <a:rPr lang="en-US" sz="4000" baseline="0" dirty="0"/>
              <a:t> Understanding River Behavior</a:t>
            </a:r>
            <a:endParaRPr lang="en-US" sz="40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sson 3 Flood and Erosion Hazards">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6191250"/>
            <a:ext cx="2476500" cy="476250"/>
          </a:xfrm>
          <a:prstGeom prst="rect">
            <a:avLst/>
          </a:prstGeom>
        </p:spPr>
        <p:txBody>
          <a:bodyPr/>
          <a:lstStyle/>
          <a:p>
            <a:fld id="{1D8BD707-D9CF-40AE-B4C6-C98DA3205C09}" type="datetimeFigureOut">
              <a:rPr lang="en-US" smtClean="0"/>
              <a:pPr/>
              <a:t>5/2/2022</a:t>
            </a:fld>
            <a:endParaRPr 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76200" y="1524000"/>
            <a:ext cx="4727448" cy="4953000"/>
          </a:xfrm>
        </p:spPr>
        <p:txBody>
          <a:bodyPr vert="horz"/>
          <a:lstStyle>
            <a:lvl1pPr>
              <a:buClr>
                <a:schemeClr val="bg1">
                  <a:lumMod val="75000"/>
                </a:schemeClr>
              </a:buClr>
              <a:buFontTx/>
              <a:buNone/>
              <a:defRPr sz="2600">
                <a:solidFill>
                  <a:schemeClr val="tx1"/>
                </a:solidFill>
              </a:defRPr>
            </a:lvl1pPr>
            <a:lvl2pPr>
              <a:buClr>
                <a:schemeClr val="bg1">
                  <a:lumMod val="75000"/>
                </a:schemeClr>
              </a:buClr>
              <a:buFontTx/>
              <a:buNone/>
              <a:defRPr sz="2400"/>
            </a:lvl2pPr>
            <a:lvl3pPr>
              <a:buClr>
                <a:schemeClr val="bg1">
                  <a:lumMod val="75000"/>
                </a:schemeClr>
              </a:buClr>
              <a:buFontTx/>
              <a:buNone/>
              <a:defRPr/>
            </a:lvl3pPr>
            <a:lvl4pPr>
              <a:buClr>
                <a:schemeClr val="bg1">
                  <a:lumMod val="75000"/>
                </a:schemeClr>
              </a:buClr>
              <a:buFontTx/>
              <a:buNone/>
              <a:defRPr/>
            </a:lvl4pPr>
            <a:lvl5pPr>
              <a:buClr>
                <a:schemeClr val="bg1">
                  <a:lumMod val="75000"/>
                </a:schemeClr>
              </a:buClr>
              <a:buFontTx/>
              <a:buNone/>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TextBox 10"/>
          <p:cNvSpPr txBox="1"/>
          <p:nvPr userDrawn="1"/>
        </p:nvSpPr>
        <p:spPr>
          <a:xfrm>
            <a:off x="228600" y="914400"/>
            <a:ext cx="4800600" cy="523220"/>
          </a:xfrm>
          <a:prstGeom prst="rect">
            <a:avLst/>
          </a:prstGeom>
          <a:noFill/>
        </p:spPr>
        <p:txBody>
          <a:bodyPr wrap="square" rtlCol="0">
            <a:spAutoFit/>
          </a:bodyPr>
          <a:lstStyle/>
          <a:p>
            <a:r>
              <a:rPr lang="en-US" sz="2800" b="1" dirty="0">
                <a:solidFill>
                  <a:srgbClr val="0000FF"/>
                </a:solidFill>
              </a:rPr>
              <a:t>Flood </a:t>
            </a:r>
            <a:r>
              <a:rPr lang="en-US" sz="2800" b="1" baseline="0" dirty="0">
                <a:solidFill>
                  <a:srgbClr val="0000FF"/>
                </a:solidFill>
              </a:rPr>
              <a:t>and Erosion Hazards</a:t>
            </a:r>
            <a:endParaRPr lang="en-US" sz="2800" b="1" dirty="0">
              <a:solidFill>
                <a:srgbClr val="0000FF"/>
              </a:solidFill>
            </a:endParaRPr>
          </a:p>
        </p:txBody>
      </p:sp>
      <p:sp>
        <p:nvSpPr>
          <p:cNvPr id="9" name="TextBox 8"/>
          <p:cNvSpPr txBox="1"/>
          <p:nvPr userDrawn="1"/>
        </p:nvSpPr>
        <p:spPr>
          <a:xfrm>
            <a:off x="304800" y="152400"/>
            <a:ext cx="8534400" cy="707886"/>
          </a:xfrm>
          <a:prstGeom prst="rect">
            <a:avLst/>
          </a:prstGeom>
          <a:noFill/>
        </p:spPr>
        <p:txBody>
          <a:bodyPr wrap="square" rtlCol="0">
            <a:spAutoFit/>
          </a:bodyPr>
          <a:lstStyle/>
          <a:p>
            <a:r>
              <a:rPr lang="en-US" sz="4000" dirty="0"/>
              <a:t>Lesson 3:</a:t>
            </a:r>
            <a:r>
              <a:rPr lang="en-US" sz="4000" baseline="0" dirty="0"/>
              <a:t> Rivers and Human Developments</a:t>
            </a:r>
            <a:endParaRPr lang="en-US" sz="400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sson 3 History of River Management Control">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6191250"/>
            <a:ext cx="2476500" cy="476250"/>
          </a:xfrm>
          <a:prstGeom prst="rect">
            <a:avLst/>
          </a:prstGeom>
        </p:spPr>
        <p:txBody>
          <a:bodyPr/>
          <a:lstStyle/>
          <a:p>
            <a:fld id="{1D8BD707-D9CF-40AE-B4C6-C98DA3205C09}" type="datetimeFigureOut">
              <a:rPr lang="en-US" smtClean="0"/>
              <a:pPr/>
              <a:t>5/2/2022</a:t>
            </a:fld>
            <a:endParaRPr 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76200" y="1524000"/>
            <a:ext cx="4727448" cy="4953000"/>
          </a:xfrm>
        </p:spPr>
        <p:txBody>
          <a:bodyPr vert="horz"/>
          <a:lstStyle>
            <a:lvl1pPr>
              <a:buClr>
                <a:schemeClr val="bg1">
                  <a:lumMod val="75000"/>
                </a:schemeClr>
              </a:buClr>
              <a:buFontTx/>
              <a:buNone/>
              <a:defRPr sz="2600">
                <a:solidFill>
                  <a:schemeClr val="tx1"/>
                </a:solidFill>
              </a:defRPr>
            </a:lvl1pPr>
            <a:lvl2pPr>
              <a:buClr>
                <a:schemeClr val="bg1">
                  <a:lumMod val="75000"/>
                </a:schemeClr>
              </a:buClr>
              <a:buFontTx/>
              <a:buNone/>
              <a:defRPr sz="2400"/>
            </a:lvl2pPr>
            <a:lvl3pPr>
              <a:buClr>
                <a:schemeClr val="bg1">
                  <a:lumMod val="75000"/>
                </a:schemeClr>
              </a:buClr>
              <a:buFontTx/>
              <a:buNone/>
              <a:defRPr/>
            </a:lvl3pPr>
            <a:lvl4pPr>
              <a:buClr>
                <a:schemeClr val="bg1">
                  <a:lumMod val="75000"/>
                </a:schemeClr>
              </a:buClr>
              <a:buFontTx/>
              <a:buNone/>
              <a:defRPr/>
            </a:lvl4pPr>
            <a:lvl5pPr>
              <a:buClr>
                <a:schemeClr val="bg1">
                  <a:lumMod val="75000"/>
                </a:schemeClr>
              </a:buClr>
              <a:buFontTx/>
              <a:buNone/>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TextBox 10"/>
          <p:cNvSpPr txBox="1"/>
          <p:nvPr userDrawn="1"/>
        </p:nvSpPr>
        <p:spPr>
          <a:xfrm>
            <a:off x="228600" y="914400"/>
            <a:ext cx="6553200" cy="523220"/>
          </a:xfrm>
          <a:prstGeom prst="rect">
            <a:avLst/>
          </a:prstGeom>
          <a:noFill/>
        </p:spPr>
        <p:txBody>
          <a:bodyPr wrap="square" rtlCol="0">
            <a:spAutoFit/>
          </a:bodyPr>
          <a:lstStyle/>
          <a:p>
            <a:r>
              <a:rPr lang="en-US" sz="2800" b="1" dirty="0">
                <a:solidFill>
                  <a:srgbClr val="990000"/>
                </a:solidFill>
              </a:rPr>
              <a:t>Controlling the River to Resolve Conflicts</a:t>
            </a:r>
          </a:p>
        </p:txBody>
      </p:sp>
      <p:sp>
        <p:nvSpPr>
          <p:cNvPr id="9" name="TextBox 8"/>
          <p:cNvSpPr txBox="1"/>
          <p:nvPr userDrawn="1"/>
        </p:nvSpPr>
        <p:spPr>
          <a:xfrm>
            <a:off x="304800" y="152401"/>
            <a:ext cx="8534400" cy="707886"/>
          </a:xfrm>
          <a:prstGeom prst="rect">
            <a:avLst/>
          </a:prstGeom>
          <a:noFill/>
        </p:spPr>
        <p:txBody>
          <a:bodyPr wrap="square" rtlCol="0">
            <a:spAutoFit/>
          </a:bodyPr>
          <a:lstStyle/>
          <a:p>
            <a:r>
              <a:rPr lang="en-US" sz="4000" dirty="0"/>
              <a:t>Lesson 3:</a:t>
            </a:r>
            <a:r>
              <a:rPr lang="en-US" sz="4000" baseline="0" dirty="0"/>
              <a:t> Rivers and Human Developments</a:t>
            </a:r>
            <a:endParaRPr lang="en-US" sz="400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sson 4 River Mgt Going Frwr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6191250"/>
            <a:ext cx="2476500" cy="476250"/>
          </a:xfrm>
          <a:prstGeom prst="rect">
            <a:avLst/>
          </a:prstGeom>
        </p:spPr>
        <p:txBody>
          <a:bodyPr/>
          <a:lstStyle/>
          <a:p>
            <a:fld id="{1D8BD707-D9CF-40AE-B4C6-C98DA3205C09}" type="datetimeFigureOut">
              <a:rPr lang="en-US" smtClean="0"/>
              <a:pPr/>
              <a:t>5/2/2022</a:t>
            </a:fld>
            <a:endParaRPr 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76200" y="1524000"/>
            <a:ext cx="4727448" cy="4953000"/>
          </a:xfrm>
        </p:spPr>
        <p:txBody>
          <a:bodyPr vert="horz"/>
          <a:lstStyle>
            <a:lvl1pPr>
              <a:buClr>
                <a:schemeClr val="bg1">
                  <a:lumMod val="75000"/>
                </a:schemeClr>
              </a:buClr>
              <a:buFontTx/>
              <a:buNone/>
              <a:defRPr sz="2600">
                <a:solidFill>
                  <a:schemeClr val="tx1"/>
                </a:solidFill>
              </a:defRPr>
            </a:lvl1pPr>
            <a:lvl2pPr>
              <a:buClr>
                <a:schemeClr val="bg1">
                  <a:lumMod val="75000"/>
                </a:schemeClr>
              </a:buClr>
              <a:buFontTx/>
              <a:buNone/>
              <a:defRPr sz="2400"/>
            </a:lvl2pPr>
            <a:lvl3pPr>
              <a:buClr>
                <a:schemeClr val="bg1">
                  <a:lumMod val="75000"/>
                </a:schemeClr>
              </a:buClr>
              <a:buFontTx/>
              <a:buNone/>
              <a:defRPr/>
            </a:lvl3pPr>
            <a:lvl4pPr>
              <a:buClr>
                <a:schemeClr val="bg1">
                  <a:lumMod val="75000"/>
                </a:schemeClr>
              </a:buClr>
              <a:buFontTx/>
              <a:buNone/>
              <a:defRPr/>
            </a:lvl4pPr>
            <a:lvl5pPr>
              <a:buClr>
                <a:schemeClr val="bg1">
                  <a:lumMod val="75000"/>
                </a:schemeClr>
              </a:buClr>
              <a:buFontTx/>
              <a:buNone/>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9" name="TextBox 8"/>
          <p:cNvSpPr txBox="1"/>
          <p:nvPr userDrawn="1"/>
        </p:nvSpPr>
        <p:spPr>
          <a:xfrm>
            <a:off x="331076" y="152400"/>
            <a:ext cx="8534400" cy="707886"/>
          </a:xfrm>
          <a:prstGeom prst="rect">
            <a:avLst/>
          </a:prstGeom>
          <a:noFill/>
        </p:spPr>
        <p:txBody>
          <a:bodyPr wrap="square" rtlCol="0">
            <a:spAutoFit/>
          </a:bodyPr>
          <a:lstStyle/>
          <a:p>
            <a:r>
              <a:rPr lang="en-US" sz="4000" dirty="0"/>
              <a:t>Lesson 4:</a:t>
            </a:r>
            <a:r>
              <a:rPr lang="en-US" sz="4000" baseline="0" dirty="0"/>
              <a:t> River Management Going Forward</a:t>
            </a:r>
            <a:endParaRPr lang="en-US" sz="4000" dirty="0"/>
          </a:p>
        </p:txBody>
      </p:sp>
      <p:sp>
        <p:nvSpPr>
          <p:cNvPr id="7" name="TextBox 6"/>
          <p:cNvSpPr txBox="1"/>
          <p:nvPr userDrawn="1"/>
        </p:nvSpPr>
        <p:spPr>
          <a:xfrm>
            <a:off x="228600" y="914400"/>
            <a:ext cx="4648200" cy="523220"/>
          </a:xfrm>
          <a:prstGeom prst="rect">
            <a:avLst/>
          </a:prstGeom>
          <a:noFill/>
        </p:spPr>
        <p:txBody>
          <a:bodyPr wrap="square" rtlCol="0">
            <a:spAutoFit/>
          </a:bodyPr>
          <a:lstStyle/>
          <a:p>
            <a:r>
              <a:rPr lang="en-US" sz="2800" b="1" dirty="0">
                <a:solidFill>
                  <a:srgbClr val="0000FF"/>
                </a:solidFill>
              </a:rPr>
              <a:t>Managing</a:t>
            </a:r>
            <a:r>
              <a:rPr lang="en-US" sz="2800" b="1" baseline="0" dirty="0">
                <a:solidFill>
                  <a:srgbClr val="0000FF"/>
                </a:solidFill>
              </a:rPr>
              <a:t> for Equilibrium</a:t>
            </a:r>
            <a:endParaRPr lang="en-US" sz="2800" b="1" dirty="0">
              <a:solidFill>
                <a:srgbClr val="0000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esson 1, Rivers are Products of Watersheds">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6191250"/>
            <a:ext cx="2476500" cy="476250"/>
          </a:xfrm>
          <a:prstGeom prst="rect">
            <a:avLst/>
          </a:prstGeom>
        </p:spPr>
        <p:txBody>
          <a:bodyPr/>
          <a:lstStyle/>
          <a:p>
            <a:fld id="{1D8BD707-D9CF-40AE-B4C6-C98DA3205C09}" type="datetimeFigureOut">
              <a:rPr lang="en-US" smtClean="0"/>
              <a:pPr/>
              <a:t>5/2/2022</a:t>
            </a:fld>
            <a:endParaRPr 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76200" y="1524000"/>
            <a:ext cx="4727448" cy="4953000"/>
          </a:xfrm>
        </p:spPr>
        <p:txBody>
          <a:bodyPr vert="horz"/>
          <a:lstStyle>
            <a:lvl1pPr>
              <a:buClr>
                <a:schemeClr val="bg1">
                  <a:lumMod val="75000"/>
                </a:schemeClr>
              </a:buClr>
              <a:defRPr sz="2600">
                <a:solidFill>
                  <a:schemeClr val="tx1"/>
                </a:solidFill>
              </a:defRPr>
            </a:lvl1pPr>
            <a:lvl2pPr>
              <a:buClr>
                <a:schemeClr val="bg1">
                  <a:lumMod val="75000"/>
                </a:schemeClr>
              </a:buClr>
              <a:defRPr sz="2400"/>
            </a:lvl2pPr>
            <a:lvl3pPr>
              <a:buClr>
                <a:schemeClr val="bg1">
                  <a:lumMod val="75000"/>
                </a:schemeClr>
              </a:buClr>
              <a:defRPr/>
            </a:lvl3pPr>
            <a:lvl4pPr>
              <a:buClr>
                <a:schemeClr val="bg1">
                  <a:lumMod val="75000"/>
                </a:schemeClr>
              </a:buClr>
              <a:defRPr/>
            </a:lvl4pPr>
            <a:lvl5pPr>
              <a:buClr>
                <a:schemeClr val="bg1">
                  <a:lumMod val="75000"/>
                </a:schemeClr>
              </a:buCl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TextBox 10"/>
          <p:cNvSpPr txBox="1"/>
          <p:nvPr userDrawn="1"/>
        </p:nvSpPr>
        <p:spPr>
          <a:xfrm>
            <a:off x="76912" y="970660"/>
            <a:ext cx="5333288" cy="492443"/>
          </a:xfrm>
          <a:prstGeom prst="rect">
            <a:avLst/>
          </a:prstGeom>
          <a:noFill/>
          <a:ln>
            <a:noFill/>
          </a:ln>
        </p:spPr>
        <p:txBody>
          <a:bodyPr wrap="square" rtlCol="0">
            <a:spAutoFit/>
          </a:bodyPr>
          <a:lstStyle/>
          <a:p>
            <a:endParaRPr lang="en-US" sz="2600" b="1" dirty="0">
              <a:solidFill>
                <a:srgbClr val="3648FF"/>
              </a:solidFill>
            </a:endParaRPr>
          </a:p>
        </p:txBody>
      </p:sp>
      <p:sp>
        <p:nvSpPr>
          <p:cNvPr id="9" name="TextBox 8"/>
          <p:cNvSpPr txBox="1"/>
          <p:nvPr userDrawn="1"/>
        </p:nvSpPr>
        <p:spPr>
          <a:xfrm>
            <a:off x="304800" y="152400"/>
            <a:ext cx="8534400" cy="707886"/>
          </a:xfrm>
          <a:prstGeom prst="rect">
            <a:avLst/>
          </a:prstGeom>
          <a:noFill/>
        </p:spPr>
        <p:txBody>
          <a:bodyPr wrap="square" rtlCol="0">
            <a:spAutoFit/>
          </a:bodyPr>
          <a:lstStyle/>
          <a:p>
            <a:r>
              <a:rPr lang="en-US" sz="4000" dirty="0"/>
              <a:t>Lesson 2: Rivers are Products of Watersheds</a:t>
            </a:r>
          </a:p>
        </p:txBody>
      </p:sp>
      <p:sp>
        <p:nvSpPr>
          <p:cNvPr id="10" name="Rectangle 9"/>
          <p:cNvSpPr/>
          <p:nvPr userDrawn="1"/>
        </p:nvSpPr>
        <p:spPr>
          <a:xfrm>
            <a:off x="152400" y="914400"/>
            <a:ext cx="5334000" cy="492443"/>
          </a:xfrm>
          <a:prstGeom prst="rect">
            <a:avLst/>
          </a:prstGeom>
        </p:spPr>
        <p:txBody>
          <a:bodyPr wrap="square">
            <a:spAutoFit/>
          </a:bodyPr>
          <a:lstStyle/>
          <a:p>
            <a:r>
              <a:rPr lang="en-US" sz="2600" b="1" dirty="0">
                <a:solidFill>
                  <a:srgbClr val="0000FF"/>
                </a:solidFill>
              </a:rPr>
              <a:t>Hydrologic</a:t>
            </a:r>
            <a:r>
              <a:rPr lang="en-US" sz="2600" b="1" baseline="0" dirty="0">
                <a:solidFill>
                  <a:srgbClr val="0000FF"/>
                </a:solidFill>
              </a:rPr>
              <a:t> and Sediment Regimes</a:t>
            </a:r>
            <a:endParaRPr lang="en-US" sz="2600" b="1" dirty="0">
              <a:solidFill>
                <a:srgbClr val="0000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sson 1, Rivers are Products of Watersheds">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6191250"/>
            <a:ext cx="2476500" cy="476250"/>
          </a:xfrm>
          <a:prstGeom prst="rect">
            <a:avLst/>
          </a:prstGeom>
        </p:spPr>
        <p:txBody>
          <a:bodyPr/>
          <a:lstStyle/>
          <a:p>
            <a:fld id="{1D8BD707-D9CF-40AE-B4C6-C98DA3205C09}" type="datetimeFigureOut">
              <a:rPr lang="en-US" smtClean="0"/>
              <a:pPr/>
              <a:t>5/2/2022</a:t>
            </a:fld>
            <a:endParaRPr 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76200" y="1524000"/>
            <a:ext cx="4727448" cy="4953000"/>
          </a:xfrm>
        </p:spPr>
        <p:txBody>
          <a:bodyPr vert="horz"/>
          <a:lstStyle>
            <a:lvl1pPr>
              <a:buClr>
                <a:schemeClr val="bg1">
                  <a:lumMod val="75000"/>
                </a:schemeClr>
              </a:buClr>
              <a:defRPr sz="2600">
                <a:solidFill>
                  <a:schemeClr val="tx1"/>
                </a:solidFill>
              </a:defRPr>
            </a:lvl1pPr>
            <a:lvl2pPr>
              <a:buClr>
                <a:schemeClr val="bg1">
                  <a:lumMod val="75000"/>
                </a:schemeClr>
              </a:buClr>
              <a:defRPr sz="2400"/>
            </a:lvl2pPr>
            <a:lvl3pPr>
              <a:buClr>
                <a:schemeClr val="bg1">
                  <a:lumMod val="75000"/>
                </a:schemeClr>
              </a:buClr>
              <a:defRPr/>
            </a:lvl3pPr>
            <a:lvl4pPr>
              <a:buClr>
                <a:schemeClr val="bg1">
                  <a:lumMod val="75000"/>
                </a:schemeClr>
              </a:buClr>
              <a:defRPr/>
            </a:lvl4pPr>
            <a:lvl5pPr>
              <a:buClr>
                <a:schemeClr val="bg1">
                  <a:lumMod val="75000"/>
                </a:schemeClr>
              </a:buCl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TextBox 10"/>
          <p:cNvSpPr txBox="1"/>
          <p:nvPr userDrawn="1"/>
        </p:nvSpPr>
        <p:spPr>
          <a:xfrm>
            <a:off x="76912" y="970660"/>
            <a:ext cx="5333288" cy="492443"/>
          </a:xfrm>
          <a:prstGeom prst="rect">
            <a:avLst/>
          </a:prstGeom>
          <a:noFill/>
          <a:ln>
            <a:noFill/>
          </a:ln>
        </p:spPr>
        <p:txBody>
          <a:bodyPr wrap="square" rtlCol="0">
            <a:spAutoFit/>
          </a:bodyPr>
          <a:lstStyle/>
          <a:p>
            <a:endParaRPr lang="en-US" sz="2600" b="1" dirty="0">
              <a:solidFill>
                <a:srgbClr val="3648FF"/>
              </a:solidFill>
            </a:endParaRPr>
          </a:p>
        </p:txBody>
      </p:sp>
      <p:sp>
        <p:nvSpPr>
          <p:cNvPr id="9" name="TextBox 8"/>
          <p:cNvSpPr txBox="1"/>
          <p:nvPr userDrawn="1"/>
        </p:nvSpPr>
        <p:spPr>
          <a:xfrm>
            <a:off x="304800" y="152400"/>
            <a:ext cx="8534400" cy="707886"/>
          </a:xfrm>
          <a:prstGeom prst="rect">
            <a:avLst/>
          </a:prstGeom>
          <a:noFill/>
        </p:spPr>
        <p:txBody>
          <a:bodyPr wrap="square" rtlCol="0">
            <a:spAutoFit/>
          </a:bodyPr>
          <a:lstStyle/>
          <a:p>
            <a:r>
              <a:rPr lang="en-US" sz="4000" dirty="0"/>
              <a:t>Lesson 2: Rivers are Products of Watersheds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6191250"/>
            <a:ext cx="2476500" cy="476250"/>
          </a:xfrm>
          <a:prstGeom prst="rect">
            <a:avLst/>
          </a:prstGeom>
        </p:spPr>
        <p:txBody>
          <a:bodyPr/>
          <a:lstStyle/>
          <a:p>
            <a:fld id="{1D8BD707-D9CF-40AE-B4C6-C98DA3205C09}" type="datetimeFigureOut">
              <a:rPr lang="en-US" smtClean="0"/>
              <a:pPr/>
              <a:t>5/2/2022</a:t>
            </a:fld>
            <a:endParaRPr 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76200" y="1295400"/>
            <a:ext cx="8915400" cy="4267200"/>
          </a:xfrm>
          <a:ln>
            <a:noFill/>
          </a:ln>
        </p:spPr>
        <p:txBody>
          <a:bodyPr vert="horz"/>
          <a:lstStyle>
            <a:lvl1pPr indent="0">
              <a:buClr>
                <a:schemeClr val="bg1">
                  <a:lumMod val="75000"/>
                </a:schemeClr>
              </a:buClr>
              <a:buFont typeface="Wingdings" pitchFamily="2" charset="2"/>
              <a:buChar char="ü"/>
              <a:defRPr sz="2600">
                <a:solidFill>
                  <a:schemeClr val="tx1"/>
                </a:solidFill>
              </a:defRPr>
            </a:lvl1pPr>
            <a:lvl2pPr>
              <a:buClr>
                <a:schemeClr val="bg1">
                  <a:lumMod val="75000"/>
                </a:schemeClr>
              </a:buClr>
              <a:buFontTx/>
              <a:buNone/>
              <a:defRPr sz="2400"/>
            </a:lvl2pPr>
            <a:lvl3pPr>
              <a:buClr>
                <a:schemeClr val="bg1">
                  <a:lumMod val="75000"/>
                </a:schemeClr>
              </a:buClr>
              <a:buFontTx/>
              <a:buNone/>
              <a:defRPr/>
            </a:lvl3pPr>
            <a:lvl4pPr>
              <a:buClr>
                <a:schemeClr val="bg1">
                  <a:lumMod val="75000"/>
                </a:schemeClr>
              </a:buClr>
              <a:buFontTx/>
              <a:buNone/>
              <a:defRPr/>
            </a:lvl4pPr>
            <a:lvl5pPr>
              <a:buClr>
                <a:schemeClr val="bg1">
                  <a:lumMod val="75000"/>
                </a:schemeClr>
              </a:buClr>
              <a:buFontTx/>
              <a:buNone/>
              <a:defRPr/>
            </a:lvl5pPr>
          </a:lstStyle>
          <a:p>
            <a:pPr lvl="0" eaLnBrk="1" latinLnBrk="0" hangingPunct="1"/>
            <a:r>
              <a:rPr lang="en-US" dirty="0"/>
              <a:t>Click to edit Master text styles</a:t>
            </a:r>
          </a:p>
        </p:txBody>
      </p:sp>
      <p:sp>
        <p:nvSpPr>
          <p:cNvPr id="9" name="Content Placeholder 7"/>
          <p:cNvSpPr>
            <a:spLocks noGrp="1"/>
          </p:cNvSpPr>
          <p:nvPr>
            <p:ph sz="quarter" idx="13"/>
          </p:nvPr>
        </p:nvSpPr>
        <p:spPr>
          <a:xfrm>
            <a:off x="381000" y="228600"/>
            <a:ext cx="8077200" cy="838200"/>
          </a:xfrm>
          <a:ln>
            <a:noFill/>
          </a:ln>
        </p:spPr>
        <p:txBody>
          <a:bodyPr vert="horz">
            <a:normAutofit/>
          </a:bodyPr>
          <a:lstStyle>
            <a:lvl1pPr algn="ctr">
              <a:buClr>
                <a:schemeClr val="bg1">
                  <a:lumMod val="75000"/>
                </a:schemeClr>
              </a:buClr>
              <a:buFontTx/>
              <a:buNone/>
              <a:defRPr sz="4000">
                <a:solidFill>
                  <a:schemeClr val="tx1"/>
                </a:solidFill>
              </a:defRPr>
            </a:lvl1pPr>
            <a:lvl2pPr>
              <a:buClr>
                <a:schemeClr val="bg1">
                  <a:lumMod val="75000"/>
                </a:schemeClr>
              </a:buClr>
              <a:defRPr sz="2400"/>
            </a:lvl2pPr>
            <a:lvl3pPr>
              <a:buClr>
                <a:schemeClr val="bg1">
                  <a:lumMod val="75000"/>
                </a:schemeClr>
              </a:buClr>
              <a:defRPr/>
            </a:lvl3pPr>
            <a:lvl4pPr>
              <a:buClr>
                <a:schemeClr val="bg1">
                  <a:lumMod val="75000"/>
                </a:schemeClr>
              </a:buClr>
              <a:defRPr/>
            </a:lvl4pPr>
            <a:lvl5pPr>
              <a:buClr>
                <a:schemeClr val="bg1">
                  <a:lumMod val="75000"/>
                </a:schemeClr>
              </a:buClr>
              <a:defRPr/>
            </a:lvl5pPr>
          </a:lstStyle>
          <a:p>
            <a:pPr lvl="0" eaLnBrk="1" latinLnBrk="0" hangingPunct="1"/>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6191250"/>
            <a:ext cx="2476500" cy="476250"/>
          </a:xfrm>
          <a:prstGeom prst="rect">
            <a:avLst/>
          </a:prstGeom>
        </p:spPr>
        <p:txBody>
          <a:bodyPr/>
          <a:lstStyle/>
          <a:p>
            <a:fld id="{1D8BD707-D9CF-40AE-B4C6-C98DA3205C09}" type="datetimeFigureOut">
              <a:rPr lang="en-US" smtClean="0"/>
              <a:pPr/>
              <a:t>5/2/2022</a:t>
            </a:fld>
            <a:endParaRPr 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76200" y="2590800"/>
            <a:ext cx="4727448" cy="2971800"/>
          </a:xfrm>
          <a:ln>
            <a:noFill/>
          </a:ln>
        </p:spPr>
        <p:txBody>
          <a:bodyPr vert="horz"/>
          <a:lstStyle>
            <a:lvl1pPr>
              <a:buClr>
                <a:schemeClr val="bg1">
                  <a:lumMod val="75000"/>
                </a:schemeClr>
              </a:buClr>
              <a:defRPr sz="2600">
                <a:solidFill>
                  <a:schemeClr val="tx1"/>
                </a:solidFill>
              </a:defRPr>
            </a:lvl1pPr>
            <a:lvl2pPr>
              <a:buClr>
                <a:schemeClr val="bg1">
                  <a:lumMod val="75000"/>
                </a:schemeClr>
              </a:buClr>
              <a:defRPr sz="2400"/>
            </a:lvl2pPr>
            <a:lvl3pPr>
              <a:buClr>
                <a:schemeClr val="bg1">
                  <a:lumMod val="75000"/>
                </a:schemeClr>
              </a:buClr>
              <a:defRPr/>
            </a:lvl3pPr>
            <a:lvl4pPr>
              <a:buClr>
                <a:schemeClr val="bg1">
                  <a:lumMod val="75000"/>
                </a:schemeClr>
              </a:buClr>
              <a:defRPr/>
            </a:lvl4pPr>
            <a:lvl5pPr>
              <a:buClr>
                <a:schemeClr val="bg1">
                  <a:lumMod val="75000"/>
                </a:schemeClr>
              </a:buCl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9" name="Content Placeholder 7"/>
          <p:cNvSpPr>
            <a:spLocks noGrp="1"/>
          </p:cNvSpPr>
          <p:nvPr>
            <p:ph sz="quarter" idx="13"/>
          </p:nvPr>
        </p:nvSpPr>
        <p:spPr>
          <a:xfrm>
            <a:off x="381000" y="152400"/>
            <a:ext cx="8077200" cy="838200"/>
          </a:xfrm>
          <a:ln>
            <a:noFill/>
          </a:ln>
        </p:spPr>
        <p:txBody>
          <a:bodyPr vert="horz">
            <a:normAutofit/>
          </a:bodyPr>
          <a:lstStyle>
            <a:lvl1pPr algn="ctr">
              <a:buClr>
                <a:schemeClr val="bg1">
                  <a:lumMod val="75000"/>
                </a:schemeClr>
              </a:buClr>
              <a:buFontTx/>
              <a:buNone/>
              <a:defRPr sz="4000">
                <a:solidFill>
                  <a:schemeClr val="tx1"/>
                </a:solidFill>
              </a:defRPr>
            </a:lvl1pPr>
            <a:lvl2pPr>
              <a:buClr>
                <a:schemeClr val="bg1">
                  <a:lumMod val="75000"/>
                </a:schemeClr>
              </a:buClr>
              <a:defRPr sz="2400"/>
            </a:lvl2pPr>
            <a:lvl3pPr>
              <a:buClr>
                <a:schemeClr val="bg1">
                  <a:lumMod val="75000"/>
                </a:schemeClr>
              </a:buClr>
              <a:defRPr/>
            </a:lvl3pPr>
            <a:lvl4pPr>
              <a:buClr>
                <a:schemeClr val="bg1">
                  <a:lumMod val="75000"/>
                </a:schemeClr>
              </a:buClr>
              <a:defRPr/>
            </a:lvl4pPr>
            <a:lvl5pPr>
              <a:buClr>
                <a:schemeClr val="bg1">
                  <a:lumMod val="75000"/>
                </a:schemeClr>
              </a:buClr>
              <a:defRPr/>
            </a:lvl5pPr>
          </a:lstStyle>
          <a:p>
            <a:pPr lvl="0" eaLnBrk="1" latinLnBrk="0" hangingPunct="1"/>
            <a:r>
              <a:rPr lang="en-US" dirty="0"/>
              <a:t>Click to edit Master text styles</a:t>
            </a:r>
          </a:p>
        </p:txBody>
      </p:sp>
      <p:sp>
        <p:nvSpPr>
          <p:cNvPr id="10" name="Content Placeholder 7"/>
          <p:cNvSpPr>
            <a:spLocks noGrp="1"/>
          </p:cNvSpPr>
          <p:nvPr>
            <p:ph sz="quarter" idx="14"/>
          </p:nvPr>
        </p:nvSpPr>
        <p:spPr>
          <a:xfrm>
            <a:off x="73152" y="1905000"/>
            <a:ext cx="4727448" cy="533400"/>
          </a:xfrm>
          <a:ln>
            <a:noFill/>
          </a:ln>
        </p:spPr>
        <p:txBody>
          <a:bodyPr vert="horz"/>
          <a:lstStyle>
            <a:lvl1pPr>
              <a:buClr>
                <a:schemeClr val="bg1">
                  <a:lumMod val="75000"/>
                </a:schemeClr>
              </a:buClr>
              <a:buFontTx/>
              <a:buNone/>
              <a:defRPr sz="2600">
                <a:solidFill>
                  <a:schemeClr val="tx1"/>
                </a:solidFill>
              </a:defRPr>
            </a:lvl1pPr>
            <a:lvl2pPr>
              <a:buClr>
                <a:schemeClr val="bg1">
                  <a:lumMod val="75000"/>
                </a:schemeClr>
              </a:buClr>
              <a:defRPr sz="2400"/>
            </a:lvl2pPr>
            <a:lvl3pPr>
              <a:buClr>
                <a:schemeClr val="bg1">
                  <a:lumMod val="75000"/>
                </a:schemeClr>
              </a:buClr>
              <a:defRPr/>
            </a:lvl3pPr>
            <a:lvl4pPr>
              <a:buClr>
                <a:schemeClr val="bg1">
                  <a:lumMod val="75000"/>
                </a:schemeClr>
              </a:buClr>
              <a:defRPr/>
            </a:lvl4pPr>
            <a:lvl5pPr>
              <a:buClr>
                <a:schemeClr val="bg1">
                  <a:lumMod val="75000"/>
                </a:schemeClr>
              </a:buClr>
              <a:defRPr/>
            </a:lvl5pPr>
          </a:lstStyle>
          <a:p>
            <a:pPr lvl="0" eaLnBrk="1" latinLnBrk="0" hangingPunct="1"/>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sson Titles">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6191250"/>
            <a:ext cx="2476500" cy="476250"/>
          </a:xfrm>
          <a:prstGeom prst="rect">
            <a:avLst/>
          </a:prstGeom>
        </p:spPr>
        <p:txBody>
          <a:bodyPr/>
          <a:lstStyle/>
          <a:p>
            <a:fld id="{1D8BD707-D9CF-40AE-B4C6-C98DA3205C09}" type="datetimeFigureOut">
              <a:rPr lang="en-US" smtClean="0"/>
              <a:pPr/>
              <a:t>5/2/2022</a:t>
            </a:fld>
            <a:endParaRPr 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fld id="{B6F15528-21DE-4FAA-801E-634DDDAF4B2B}" type="slidenum">
              <a:rPr lang="en-US" smtClean="0"/>
              <a:pPr/>
              <a:t>‹#›</a:t>
            </a:fld>
            <a:endParaRPr lang="en-US"/>
          </a:p>
        </p:txBody>
      </p:sp>
      <p:sp>
        <p:nvSpPr>
          <p:cNvPr id="10" name="Content Placeholder 7"/>
          <p:cNvSpPr>
            <a:spLocks noGrp="1"/>
          </p:cNvSpPr>
          <p:nvPr>
            <p:ph sz="quarter" idx="13"/>
          </p:nvPr>
        </p:nvSpPr>
        <p:spPr>
          <a:xfrm>
            <a:off x="152400" y="2133600"/>
            <a:ext cx="8763000" cy="1066800"/>
          </a:xfrm>
          <a:ln>
            <a:solidFill>
              <a:schemeClr val="tx1"/>
            </a:solidFill>
          </a:ln>
        </p:spPr>
        <p:txBody>
          <a:bodyPr vert="horz" anchor="ctr">
            <a:normAutofit/>
          </a:bodyPr>
          <a:lstStyle>
            <a:lvl1pPr algn="ctr">
              <a:buClr>
                <a:schemeClr val="bg1">
                  <a:lumMod val="75000"/>
                </a:schemeClr>
              </a:buClr>
              <a:buFontTx/>
              <a:buNone/>
              <a:defRPr sz="4000">
                <a:solidFill>
                  <a:schemeClr val="tx1"/>
                </a:solidFill>
              </a:defRPr>
            </a:lvl1pPr>
            <a:lvl2pPr>
              <a:buClr>
                <a:schemeClr val="bg1">
                  <a:lumMod val="75000"/>
                </a:schemeClr>
              </a:buClr>
              <a:buFontTx/>
              <a:buNone/>
              <a:defRPr sz="2400"/>
            </a:lvl2pPr>
            <a:lvl3pPr>
              <a:buClr>
                <a:schemeClr val="bg1">
                  <a:lumMod val="75000"/>
                </a:schemeClr>
              </a:buClr>
              <a:buFontTx/>
              <a:buNone/>
              <a:defRPr/>
            </a:lvl3pPr>
            <a:lvl4pPr>
              <a:buClr>
                <a:schemeClr val="bg1">
                  <a:lumMod val="75000"/>
                </a:schemeClr>
              </a:buClr>
              <a:buFontTx/>
              <a:buNone/>
              <a:defRPr/>
            </a:lvl4pPr>
            <a:lvl5pPr>
              <a:buClr>
                <a:schemeClr val="bg1">
                  <a:lumMod val="75000"/>
                </a:schemeClr>
              </a:buClr>
              <a:buFontTx/>
              <a:buNone/>
              <a:defRPr/>
            </a:lvl5pPr>
          </a:lstStyle>
          <a:p>
            <a:pPr lvl="0" eaLnBrk="1" latinLnBrk="0" hangingPunct="1"/>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1, The Value of Rivers">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6191250"/>
            <a:ext cx="2476500" cy="476250"/>
          </a:xfrm>
          <a:prstGeom prst="rect">
            <a:avLst/>
          </a:prstGeom>
        </p:spPr>
        <p:txBody>
          <a:bodyPr/>
          <a:lstStyle/>
          <a:p>
            <a:fld id="{1D8BD707-D9CF-40AE-B4C6-C98DA3205C09}" type="datetimeFigureOut">
              <a:rPr lang="en-US" smtClean="0"/>
              <a:pPr/>
              <a:t>5/2/2022</a:t>
            </a:fld>
            <a:endParaRPr 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76200" y="1524000"/>
            <a:ext cx="4727448" cy="4953000"/>
          </a:xfrm>
        </p:spPr>
        <p:txBody>
          <a:bodyPr vert="horz"/>
          <a:lstStyle>
            <a:lvl1pPr>
              <a:buClr>
                <a:schemeClr val="bg1">
                  <a:lumMod val="75000"/>
                </a:schemeClr>
              </a:buClr>
              <a:buFontTx/>
              <a:buNone/>
              <a:defRPr sz="2600">
                <a:solidFill>
                  <a:schemeClr val="tx1"/>
                </a:solidFill>
              </a:defRPr>
            </a:lvl1pPr>
            <a:lvl2pPr>
              <a:buClr>
                <a:schemeClr val="bg1">
                  <a:lumMod val="75000"/>
                </a:schemeClr>
              </a:buClr>
              <a:buFontTx/>
              <a:buNone/>
              <a:defRPr sz="2400"/>
            </a:lvl2pPr>
            <a:lvl3pPr>
              <a:buClr>
                <a:schemeClr val="bg1">
                  <a:lumMod val="75000"/>
                </a:schemeClr>
              </a:buClr>
              <a:buFontTx/>
              <a:buNone/>
              <a:defRPr/>
            </a:lvl3pPr>
            <a:lvl4pPr>
              <a:buClr>
                <a:schemeClr val="bg1">
                  <a:lumMod val="75000"/>
                </a:schemeClr>
              </a:buClr>
              <a:buFontTx/>
              <a:buNone/>
              <a:defRPr/>
            </a:lvl4pPr>
            <a:lvl5pPr>
              <a:buClr>
                <a:schemeClr val="bg1">
                  <a:lumMod val="75000"/>
                </a:schemeClr>
              </a:buClr>
              <a:buFontTx/>
              <a:buNone/>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9" name="TextBox 8"/>
          <p:cNvSpPr txBox="1"/>
          <p:nvPr userDrawn="1"/>
        </p:nvSpPr>
        <p:spPr>
          <a:xfrm>
            <a:off x="304800" y="152400"/>
            <a:ext cx="8534400"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000" dirty="0">
                <a:solidFill>
                  <a:schemeClr val="tx1"/>
                </a:solidFill>
              </a:rPr>
              <a:t>Lesson 1: </a:t>
            </a:r>
            <a:r>
              <a:rPr lang="en-US" sz="4000" b="0" dirty="0">
                <a:solidFill>
                  <a:schemeClr val="tx1"/>
                </a:solidFill>
              </a:rPr>
              <a:t>An Introduction</a:t>
            </a:r>
            <a:r>
              <a:rPr lang="en-US" sz="4000" b="0" baseline="0" dirty="0">
                <a:solidFill>
                  <a:schemeClr val="tx1"/>
                </a:solidFill>
              </a:rPr>
              <a:t> to </a:t>
            </a:r>
            <a:r>
              <a:rPr lang="en-US" sz="4000" b="0" dirty="0">
                <a:solidFill>
                  <a:schemeClr val="tx1"/>
                </a:solidFill>
              </a:rPr>
              <a:t>Rivers</a:t>
            </a:r>
          </a:p>
        </p:txBody>
      </p:sp>
      <p:sp>
        <p:nvSpPr>
          <p:cNvPr id="7" name="TextBox 6"/>
          <p:cNvSpPr txBox="1"/>
          <p:nvPr userDrawn="1"/>
        </p:nvSpPr>
        <p:spPr>
          <a:xfrm>
            <a:off x="229312" y="970660"/>
            <a:ext cx="5333288" cy="523220"/>
          </a:xfrm>
          <a:prstGeom prst="rect">
            <a:avLst/>
          </a:prstGeom>
          <a:noFill/>
          <a:ln>
            <a:noFill/>
          </a:ln>
        </p:spPr>
        <p:txBody>
          <a:bodyPr wrap="square" rtlCol="0">
            <a:spAutoFit/>
          </a:bodyPr>
          <a:lstStyle/>
          <a:p>
            <a:r>
              <a:rPr lang="en-US" sz="2800" b="1" dirty="0">
                <a:solidFill>
                  <a:srgbClr val="990000"/>
                </a:solidFill>
              </a:rPr>
              <a:t>The Values of Rivers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1: Rivers are Products of Watersheds 1">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6191250"/>
            <a:ext cx="2476500" cy="476250"/>
          </a:xfrm>
          <a:prstGeom prst="rect">
            <a:avLst/>
          </a:prstGeom>
        </p:spPr>
        <p:txBody>
          <a:bodyPr/>
          <a:lstStyle/>
          <a:p>
            <a:fld id="{1D8BD707-D9CF-40AE-B4C6-C98DA3205C09}" type="datetimeFigureOut">
              <a:rPr lang="en-US" smtClean="0"/>
              <a:pPr/>
              <a:t>5/2/2022</a:t>
            </a:fld>
            <a:endParaRPr 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76200" y="1524000"/>
            <a:ext cx="4727448" cy="4953000"/>
          </a:xfrm>
        </p:spPr>
        <p:txBody>
          <a:bodyPr vert="horz"/>
          <a:lstStyle>
            <a:lvl1pPr>
              <a:buClr>
                <a:schemeClr val="bg1">
                  <a:lumMod val="75000"/>
                </a:schemeClr>
              </a:buClr>
              <a:buFontTx/>
              <a:buNone/>
              <a:defRPr sz="2600">
                <a:solidFill>
                  <a:schemeClr val="tx1"/>
                </a:solidFill>
              </a:defRPr>
            </a:lvl1pPr>
            <a:lvl2pPr>
              <a:buClr>
                <a:schemeClr val="bg1">
                  <a:lumMod val="75000"/>
                </a:schemeClr>
              </a:buClr>
              <a:buFontTx/>
              <a:buNone/>
              <a:defRPr sz="2400"/>
            </a:lvl2pPr>
            <a:lvl3pPr>
              <a:buClr>
                <a:schemeClr val="bg1">
                  <a:lumMod val="75000"/>
                </a:schemeClr>
              </a:buClr>
              <a:buFontTx/>
              <a:buNone/>
              <a:defRPr/>
            </a:lvl3pPr>
            <a:lvl4pPr>
              <a:buClr>
                <a:schemeClr val="bg1">
                  <a:lumMod val="75000"/>
                </a:schemeClr>
              </a:buClr>
              <a:buFontTx/>
              <a:buNone/>
              <a:defRPr/>
            </a:lvl4pPr>
            <a:lvl5pPr>
              <a:buClr>
                <a:schemeClr val="bg1">
                  <a:lumMod val="75000"/>
                </a:schemeClr>
              </a:buClr>
              <a:buFontTx/>
              <a:buNone/>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9" name="TextBox 8"/>
          <p:cNvSpPr txBox="1"/>
          <p:nvPr userDrawn="1"/>
        </p:nvSpPr>
        <p:spPr>
          <a:xfrm>
            <a:off x="304800" y="152400"/>
            <a:ext cx="8534400" cy="707886"/>
          </a:xfrm>
          <a:prstGeom prst="rect">
            <a:avLst/>
          </a:prstGeom>
          <a:noFill/>
        </p:spPr>
        <p:txBody>
          <a:bodyPr wrap="square" rtlCol="0">
            <a:spAutoFit/>
          </a:bodyPr>
          <a:lstStyle/>
          <a:p>
            <a:r>
              <a:rPr lang="en-US" sz="4000" dirty="0"/>
              <a:t>Lesson 1:</a:t>
            </a:r>
            <a:r>
              <a:rPr lang="en-US" sz="4000" baseline="0" dirty="0"/>
              <a:t> An Introduction to Rivers</a:t>
            </a:r>
            <a:endParaRPr lang="en-US" sz="4000" dirty="0"/>
          </a:p>
        </p:txBody>
      </p:sp>
      <p:sp>
        <p:nvSpPr>
          <p:cNvPr id="12" name="Rectangle 11"/>
          <p:cNvSpPr/>
          <p:nvPr userDrawn="1"/>
        </p:nvSpPr>
        <p:spPr>
          <a:xfrm>
            <a:off x="304800" y="914400"/>
            <a:ext cx="5562600" cy="523220"/>
          </a:xfrm>
          <a:prstGeom prst="rect">
            <a:avLst/>
          </a:prstGeom>
        </p:spPr>
        <p:txBody>
          <a:bodyPr wrap="square">
            <a:spAutoFit/>
          </a:bodyPr>
          <a:lstStyle/>
          <a:p>
            <a:r>
              <a:rPr lang="en-US" sz="2800" b="1" dirty="0">
                <a:solidFill>
                  <a:srgbClr val="0000FF"/>
                </a:solidFill>
              </a:rPr>
              <a:t>Hydrologic</a:t>
            </a:r>
            <a:r>
              <a:rPr lang="en-US" sz="2800" b="1" baseline="0" dirty="0">
                <a:solidFill>
                  <a:srgbClr val="0000FF"/>
                </a:solidFill>
              </a:rPr>
              <a:t> and Sediment Regimes</a:t>
            </a:r>
            <a:endParaRPr lang="en-US" sz="2800" b="1" dirty="0">
              <a:solidFill>
                <a:srgbClr val="0000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sson 1: Rivers are Products of Watersheds 2">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6191250"/>
            <a:ext cx="2476500" cy="476250"/>
          </a:xfrm>
          <a:prstGeom prst="rect">
            <a:avLst/>
          </a:prstGeom>
        </p:spPr>
        <p:txBody>
          <a:bodyPr/>
          <a:lstStyle/>
          <a:p>
            <a:fld id="{1D8BD707-D9CF-40AE-B4C6-C98DA3205C09}" type="datetimeFigureOut">
              <a:rPr lang="en-US" smtClean="0"/>
              <a:pPr/>
              <a:t>5/2/2022</a:t>
            </a:fld>
            <a:endParaRPr 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76200" y="1524000"/>
            <a:ext cx="4727448" cy="4953000"/>
          </a:xfrm>
        </p:spPr>
        <p:txBody>
          <a:bodyPr vert="horz"/>
          <a:lstStyle>
            <a:lvl1pPr>
              <a:buClr>
                <a:schemeClr val="bg1">
                  <a:lumMod val="75000"/>
                </a:schemeClr>
              </a:buClr>
              <a:buFontTx/>
              <a:buNone/>
              <a:defRPr sz="2600">
                <a:solidFill>
                  <a:schemeClr val="tx1"/>
                </a:solidFill>
              </a:defRPr>
            </a:lvl1pPr>
            <a:lvl2pPr>
              <a:buClr>
                <a:schemeClr val="bg1">
                  <a:lumMod val="75000"/>
                </a:schemeClr>
              </a:buClr>
              <a:buFontTx/>
              <a:buNone/>
              <a:defRPr sz="2400"/>
            </a:lvl2pPr>
            <a:lvl3pPr>
              <a:buClr>
                <a:schemeClr val="bg1">
                  <a:lumMod val="75000"/>
                </a:schemeClr>
              </a:buClr>
              <a:buFontTx/>
              <a:buNone/>
              <a:defRPr/>
            </a:lvl3pPr>
            <a:lvl4pPr>
              <a:buClr>
                <a:schemeClr val="bg1">
                  <a:lumMod val="75000"/>
                </a:schemeClr>
              </a:buClr>
              <a:buFontTx/>
              <a:buNone/>
              <a:defRPr/>
            </a:lvl4pPr>
            <a:lvl5pPr>
              <a:buClr>
                <a:schemeClr val="bg1">
                  <a:lumMod val="75000"/>
                </a:schemeClr>
              </a:buClr>
              <a:buFontTx/>
              <a:buNone/>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9" name="TextBox 8"/>
          <p:cNvSpPr txBox="1"/>
          <p:nvPr userDrawn="1"/>
        </p:nvSpPr>
        <p:spPr>
          <a:xfrm>
            <a:off x="304800" y="152400"/>
            <a:ext cx="8534400" cy="707886"/>
          </a:xfrm>
          <a:prstGeom prst="rect">
            <a:avLst/>
          </a:prstGeom>
          <a:noFill/>
        </p:spPr>
        <p:txBody>
          <a:bodyPr wrap="square" rtlCol="0">
            <a:spAutoFit/>
          </a:bodyPr>
          <a:lstStyle/>
          <a:p>
            <a:r>
              <a:rPr lang="en-US" sz="4000" dirty="0"/>
              <a:t>Lesson 1:</a:t>
            </a:r>
            <a:r>
              <a:rPr lang="en-US" sz="4000" baseline="0" dirty="0"/>
              <a:t> An Introduction to Rivers</a:t>
            </a:r>
            <a:endParaRPr lang="en-US" sz="4000" dirty="0"/>
          </a:p>
        </p:txBody>
      </p:sp>
      <p:pic>
        <p:nvPicPr>
          <p:cNvPr id="10" name="Picture 3" descr="C:\Documents and Settings\shaynej\Desktop\TierOne2-12-13\Part 01\Photos\RegimesFactors3.png"/>
          <p:cNvPicPr>
            <a:picLocks noChangeAspect="1" noChangeArrowheads="1"/>
          </p:cNvPicPr>
          <p:nvPr userDrawn="1"/>
        </p:nvPicPr>
        <p:blipFill>
          <a:blip r:embed="rId2" cstate="print"/>
          <a:srcRect/>
          <a:stretch>
            <a:fillRect/>
          </a:stretch>
        </p:blipFill>
        <p:spPr bwMode="auto">
          <a:xfrm>
            <a:off x="228600" y="5152273"/>
            <a:ext cx="2895600" cy="1553328"/>
          </a:xfrm>
          <a:prstGeom prst="rect">
            <a:avLst/>
          </a:prstGeom>
          <a:noFill/>
        </p:spPr>
      </p:pic>
      <p:sp>
        <p:nvSpPr>
          <p:cNvPr id="12" name="Rectangle 11"/>
          <p:cNvSpPr/>
          <p:nvPr userDrawn="1"/>
        </p:nvSpPr>
        <p:spPr>
          <a:xfrm>
            <a:off x="304800" y="914400"/>
            <a:ext cx="5486400" cy="523220"/>
          </a:xfrm>
          <a:prstGeom prst="rect">
            <a:avLst/>
          </a:prstGeom>
        </p:spPr>
        <p:txBody>
          <a:bodyPr wrap="square">
            <a:spAutoFit/>
          </a:bodyPr>
          <a:lstStyle/>
          <a:p>
            <a:r>
              <a:rPr lang="en-US" sz="2800" b="1" dirty="0">
                <a:solidFill>
                  <a:srgbClr val="0000FF"/>
                </a:solidFill>
              </a:rPr>
              <a:t>Hydrologic</a:t>
            </a:r>
            <a:r>
              <a:rPr lang="en-US" sz="2800" b="1" baseline="0" dirty="0">
                <a:solidFill>
                  <a:srgbClr val="0000FF"/>
                </a:solidFill>
              </a:rPr>
              <a:t> and Sediment Regimes</a:t>
            </a:r>
            <a:endParaRPr lang="en-US" sz="2800" b="1" dirty="0">
              <a:solidFill>
                <a:srgbClr val="0000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sson 2: River Morphology A">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6191250"/>
            <a:ext cx="2476500" cy="476250"/>
          </a:xfrm>
          <a:prstGeom prst="rect">
            <a:avLst/>
          </a:prstGeom>
        </p:spPr>
        <p:txBody>
          <a:bodyPr/>
          <a:lstStyle/>
          <a:p>
            <a:fld id="{1D8BD707-D9CF-40AE-B4C6-C98DA3205C09}" type="datetimeFigureOut">
              <a:rPr lang="en-US" smtClean="0"/>
              <a:pPr/>
              <a:t>5/2/2022</a:t>
            </a:fld>
            <a:endParaRPr 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73152" y="1524000"/>
            <a:ext cx="4727448" cy="4953000"/>
          </a:xfrm>
        </p:spPr>
        <p:txBody>
          <a:bodyPr vert="horz"/>
          <a:lstStyle>
            <a:lvl1pPr>
              <a:buClr>
                <a:schemeClr val="bg1">
                  <a:lumMod val="75000"/>
                </a:schemeClr>
              </a:buClr>
              <a:buFontTx/>
              <a:buNone/>
              <a:defRPr sz="2600">
                <a:solidFill>
                  <a:schemeClr val="tx1"/>
                </a:solidFill>
              </a:defRPr>
            </a:lvl1pPr>
            <a:lvl2pPr>
              <a:buClr>
                <a:schemeClr val="bg1">
                  <a:lumMod val="75000"/>
                </a:schemeClr>
              </a:buClr>
              <a:buFontTx/>
              <a:buNone/>
              <a:defRPr sz="2400"/>
            </a:lvl2pPr>
            <a:lvl3pPr>
              <a:buClr>
                <a:schemeClr val="bg1">
                  <a:lumMod val="75000"/>
                </a:schemeClr>
              </a:buClr>
              <a:buFontTx/>
              <a:buNone/>
              <a:defRPr/>
            </a:lvl3pPr>
            <a:lvl4pPr>
              <a:buClr>
                <a:schemeClr val="bg1">
                  <a:lumMod val="75000"/>
                </a:schemeClr>
              </a:buClr>
              <a:buFontTx/>
              <a:buNone/>
              <a:defRPr/>
            </a:lvl4pPr>
            <a:lvl5pPr>
              <a:buClr>
                <a:schemeClr val="bg1">
                  <a:lumMod val="75000"/>
                </a:schemeClr>
              </a:buClr>
              <a:buFontTx/>
              <a:buNone/>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9" name="TextBox 8"/>
          <p:cNvSpPr txBox="1"/>
          <p:nvPr userDrawn="1"/>
        </p:nvSpPr>
        <p:spPr>
          <a:xfrm>
            <a:off x="304800" y="152400"/>
            <a:ext cx="8534400" cy="707886"/>
          </a:xfrm>
          <a:prstGeom prst="rect">
            <a:avLst/>
          </a:prstGeom>
          <a:noFill/>
        </p:spPr>
        <p:txBody>
          <a:bodyPr wrap="square" rtlCol="0">
            <a:spAutoFit/>
          </a:bodyPr>
          <a:lstStyle/>
          <a:p>
            <a:r>
              <a:rPr lang="en-US" sz="4000" dirty="0"/>
              <a:t>Lesson 2:</a:t>
            </a:r>
            <a:r>
              <a:rPr lang="en-US" sz="4000" baseline="0" dirty="0"/>
              <a:t> Understanding River Behavior</a:t>
            </a:r>
            <a:endParaRPr lang="en-US" sz="4000" dirty="0"/>
          </a:p>
        </p:txBody>
      </p:sp>
      <p:sp>
        <p:nvSpPr>
          <p:cNvPr id="10" name="TextBox 9"/>
          <p:cNvSpPr txBox="1"/>
          <p:nvPr userDrawn="1"/>
        </p:nvSpPr>
        <p:spPr>
          <a:xfrm>
            <a:off x="228600" y="914400"/>
            <a:ext cx="4648200" cy="523220"/>
          </a:xfrm>
          <a:prstGeom prst="rect">
            <a:avLst/>
          </a:prstGeom>
          <a:noFill/>
        </p:spPr>
        <p:txBody>
          <a:bodyPr wrap="square" rtlCol="0">
            <a:spAutoFit/>
          </a:bodyPr>
          <a:lstStyle/>
          <a:p>
            <a:r>
              <a:rPr lang="en-US" sz="2800" b="1" dirty="0">
                <a:solidFill>
                  <a:srgbClr val="990000"/>
                </a:solidFill>
              </a:rPr>
              <a:t>River Morphology</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sson 2: River Morphology B">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6191250"/>
            <a:ext cx="2476500" cy="476250"/>
          </a:xfrm>
          <a:prstGeom prst="rect">
            <a:avLst/>
          </a:prstGeom>
        </p:spPr>
        <p:txBody>
          <a:bodyPr/>
          <a:lstStyle/>
          <a:p>
            <a:fld id="{1D8BD707-D9CF-40AE-B4C6-C98DA3205C09}" type="datetimeFigureOut">
              <a:rPr lang="en-US" smtClean="0"/>
              <a:pPr/>
              <a:t>5/2/2022</a:t>
            </a:fld>
            <a:endParaRPr 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73152" y="1524000"/>
            <a:ext cx="4727448" cy="4953000"/>
          </a:xfrm>
        </p:spPr>
        <p:txBody>
          <a:bodyPr vert="horz"/>
          <a:lstStyle>
            <a:lvl1pPr>
              <a:buClr>
                <a:schemeClr val="bg1">
                  <a:lumMod val="75000"/>
                </a:schemeClr>
              </a:buClr>
              <a:buFontTx/>
              <a:buNone/>
              <a:defRPr sz="2600">
                <a:solidFill>
                  <a:schemeClr val="tx1"/>
                </a:solidFill>
              </a:defRPr>
            </a:lvl1pPr>
            <a:lvl2pPr>
              <a:buClr>
                <a:schemeClr val="bg1">
                  <a:lumMod val="75000"/>
                </a:schemeClr>
              </a:buClr>
              <a:buFontTx/>
              <a:buNone/>
              <a:defRPr sz="2400"/>
            </a:lvl2pPr>
            <a:lvl3pPr>
              <a:buClr>
                <a:schemeClr val="bg1">
                  <a:lumMod val="75000"/>
                </a:schemeClr>
              </a:buClr>
              <a:buFontTx/>
              <a:buNone/>
              <a:defRPr/>
            </a:lvl3pPr>
            <a:lvl4pPr>
              <a:buClr>
                <a:schemeClr val="bg1">
                  <a:lumMod val="75000"/>
                </a:schemeClr>
              </a:buClr>
              <a:buFontTx/>
              <a:buNone/>
              <a:defRPr/>
            </a:lvl4pPr>
            <a:lvl5pPr>
              <a:buClr>
                <a:schemeClr val="bg1">
                  <a:lumMod val="75000"/>
                </a:schemeClr>
              </a:buClr>
              <a:buFontTx/>
              <a:buNone/>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9" name="TextBox 8"/>
          <p:cNvSpPr txBox="1"/>
          <p:nvPr userDrawn="1"/>
        </p:nvSpPr>
        <p:spPr>
          <a:xfrm>
            <a:off x="304800" y="152400"/>
            <a:ext cx="8534400" cy="707886"/>
          </a:xfrm>
          <a:prstGeom prst="rect">
            <a:avLst/>
          </a:prstGeom>
          <a:noFill/>
        </p:spPr>
        <p:txBody>
          <a:bodyPr wrap="square" rtlCol="0">
            <a:spAutoFit/>
          </a:bodyPr>
          <a:lstStyle/>
          <a:p>
            <a:r>
              <a:rPr lang="en-US" sz="4000" dirty="0"/>
              <a:t>Lesson 2:</a:t>
            </a:r>
            <a:r>
              <a:rPr lang="en-US" sz="4000" baseline="0" dirty="0"/>
              <a:t> Understanding River Behavior</a:t>
            </a:r>
            <a:endParaRPr lang="en-US" sz="4000" dirty="0"/>
          </a:p>
        </p:txBody>
      </p:sp>
      <p:pic>
        <p:nvPicPr>
          <p:cNvPr id="12" name="Picture 2" descr="C:\Documents and Settings\shaynej\Desktop\TierOne2-12-13\Part 01\Photos\Morphology Quad.png"/>
          <p:cNvPicPr>
            <a:picLocks noChangeAspect="1" noChangeArrowheads="1"/>
          </p:cNvPicPr>
          <p:nvPr userDrawn="1"/>
        </p:nvPicPr>
        <p:blipFill>
          <a:blip r:embed="rId2" cstate="print"/>
          <a:srcRect/>
          <a:stretch>
            <a:fillRect/>
          </a:stretch>
        </p:blipFill>
        <p:spPr bwMode="auto">
          <a:xfrm>
            <a:off x="347092" y="5181600"/>
            <a:ext cx="2853308" cy="1283832"/>
          </a:xfrm>
          <a:prstGeom prst="rect">
            <a:avLst/>
          </a:prstGeom>
          <a:noFill/>
          <a:ln>
            <a:solidFill>
              <a:schemeClr val="tx1"/>
            </a:solidFill>
          </a:ln>
        </p:spPr>
      </p:pic>
      <p:sp>
        <p:nvSpPr>
          <p:cNvPr id="10" name="TextBox 9"/>
          <p:cNvSpPr txBox="1"/>
          <p:nvPr userDrawn="1"/>
        </p:nvSpPr>
        <p:spPr>
          <a:xfrm>
            <a:off x="228600" y="914400"/>
            <a:ext cx="4648200" cy="523220"/>
          </a:xfrm>
          <a:prstGeom prst="rect">
            <a:avLst/>
          </a:prstGeom>
          <a:noFill/>
        </p:spPr>
        <p:txBody>
          <a:bodyPr wrap="square" rtlCol="0">
            <a:spAutoFit/>
          </a:bodyPr>
          <a:lstStyle/>
          <a:p>
            <a:r>
              <a:rPr lang="en-US" sz="2800" b="1" dirty="0">
                <a:solidFill>
                  <a:srgbClr val="990000"/>
                </a:solidFill>
              </a:rPr>
              <a:t>River Morphology</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sson 2 Watshed Morphology and Equilibrium A">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6191250"/>
            <a:ext cx="2476500" cy="476250"/>
          </a:xfrm>
          <a:prstGeom prst="rect">
            <a:avLst/>
          </a:prstGeom>
        </p:spPr>
        <p:txBody>
          <a:bodyPr/>
          <a:lstStyle/>
          <a:p>
            <a:fld id="{1D8BD707-D9CF-40AE-B4C6-C98DA3205C09}" type="datetimeFigureOut">
              <a:rPr lang="en-US" smtClean="0"/>
              <a:pPr/>
              <a:t>5/2/2022</a:t>
            </a:fld>
            <a:endParaRPr lang="en-US"/>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n-US"/>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73152" y="1524000"/>
            <a:ext cx="4727448" cy="4495800"/>
          </a:xfrm>
        </p:spPr>
        <p:txBody>
          <a:bodyPr vert="horz"/>
          <a:lstStyle>
            <a:lvl1pPr>
              <a:buClr>
                <a:schemeClr val="bg1">
                  <a:lumMod val="75000"/>
                </a:schemeClr>
              </a:buClr>
              <a:buFontTx/>
              <a:buNone/>
              <a:defRPr sz="2600">
                <a:solidFill>
                  <a:schemeClr val="tx1"/>
                </a:solidFill>
              </a:defRPr>
            </a:lvl1pPr>
            <a:lvl2pPr>
              <a:buClr>
                <a:schemeClr val="bg1">
                  <a:lumMod val="75000"/>
                </a:schemeClr>
              </a:buClr>
              <a:buFontTx/>
              <a:buNone/>
              <a:defRPr sz="2400"/>
            </a:lvl2pPr>
            <a:lvl3pPr>
              <a:buClr>
                <a:schemeClr val="bg1">
                  <a:lumMod val="75000"/>
                </a:schemeClr>
              </a:buClr>
              <a:buFontTx/>
              <a:buNone/>
              <a:defRPr/>
            </a:lvl3pPr>
            <a:lvl4pPr>
              <a:buClr>
                <a:schemeClr val="bg1">
                  <a:lumMod val="75000"/>
                </a:schemeClr>
              </a:buClr>
              <a:buFontTx/>
              <a:buNone/>
              <a:defRPr/>
            </a:lvl4pPr>
            <a:lvl5pPr>
              <a:buClr>
                <a:schemeClr val="bg1">
                  <a:lumMod val="75000"/>
                </a:schemeClr>
              </a:buClr>
              <a:buFontTx/>
              <a:buNone/>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TextBox 10"/>
          <p:cNvSpPr txBox="1"/>
          <p:nvPr userDrawn="1"/>
        </p:nvSpPr>
        <p:spPr>
          <a:xfrm>
            <a:off x="228600" y="914400"/>
            <a:ext cx="4724400" cy="523220"/>
          </a:xfrm>
          <a:prstGeom prst="rect">
            <a:avLst/>
          </a:prstGeom>
          <a:noFill/>
        </p:spPr>
        <p:txBody>
          <a:bodyPr wrap="square" rtlCol="0">
            <a:spAutoFit/>
          </a:bodyPr>
          <a:lstStyle/>
          <a:p>
            <a:r>
              <a:rPr lang="en-US" sz="2800" b="1" dirty="0">
                <a:solidFill>
                  <a:srgbClr val="0000FF"/>
                </a:solidFill>
              </a:rPr>
              <a:t>River Equilibrium</a:t>
            </a:r>
          </a:p>
        </p:txBody>
      </p:sp>
      <p:sp>
        <p:nvSpPr>
          <p:cNvPr id="9" name="TextBox 8"/>
          <p:cNvSpPr txBox="1"/>
          <p:nvPr userDrawn="1"/>
        </p:nvSpPr>
        <p:spPr>
          <a:xfrm>
            <a:off x="304800" y="152400"/>
            <a:ext cx="8534400" cy="707886"/>
          </a:xfrm>
          <a:prstGeom prst="rect">
            <a:avLst/>
          </a:prstGeom>
          <a:noFill/>
        </p:spPr>
        <p:txBody>
          <a:bodyPr wrap="square" rtlCol="0">
            <a:spAutoFit/>
          </a:bodyPr>
          <a:lstStyle/>
          <a:p>
            <a:r>
              <a:rPr lang="en-US" sz="4000" dirty="0"/>
              <a:t>Lesson 2:</a:t>
            </a:r>
            <a:r>
              <a:rPr lang="en-US" sz="4000" baseline="0" dirty="0"/>
              <a:t> Understanding River Behavior</a:t>
            </a:r>
            <a:endParaRPr lang="en-US" sz="400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A1A1A1"/>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21"/>
          <p:cNvSpPr>
            <a:spLocks noGrp="1"/>
          </p:cNvSpPr>
          <p:nvPr>
            <p:ph type="title"/>
          </p:nvPr>
        </p:nvSpPr>
        <p:spPr>
          <a:xfrm>
            <a:off x="533400" y="381000"/>
            <a:ext cx="7772400" cy="731838"/>
          </a:xfrm>
          <a:prstGeom prst="rect">
            <a:avLst/>
          </a:prstGeom>
        </p:spPr>
        <p:txBody>
          <a:bodyPr bIns="91440"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267200" y="1981200"/>
            <a:ext cx="4572000" cy="3505200"/>
          </a:xfrm>
          <a:prstGeom prst="rect">
            <a:avLst/>
          </a:prstGeom>
        </p:spPr>
        <p:txBody>
          <a:bodyPr>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p:txBody>
      </p:sp>
    </p:spTree>
  </p:cSld>
  <p:clrMap bg1="lt1" tx1="dk1" bg2="lt2" tx2="dk2" accent1="accent1" accent2="accent2" accent3="accent3" accent4="accent4" accent5="accent5" accent6="accent6" hlink="hlink" folHlink="folHlink"/>
  <p:sldLayoutIdLst>
    <p:sldLayoutId id="2147483750" r:id="rId1"/>
    <p:sldLayoutId id="2147483762" r:id="rId2"/>
    <p:sldLayoutId id="2147483776" r:id="rId3"/>
    <p:sldLayoutId id="2147483751" r:id="rId4"/>
    <p:sldLayoutId id="2147483775" r:id="rId5"/>
    <p:sldLayoutId id="2147483769" r:id="rId6"/>
    <p:sldLayoutId id="2147483770" r:id="rId7"/>
    <p:sldLayoutId id="2147483773" r:id="rId8"/>
    <p:sldLayoutId id="2147483772" r:id="rId9"/>
    <p:sldLayoutId id="2147483764" r:id="rId10"/>
    <p:sldLayoutId id="2147483766" r:id="rId11"/>
    <p:sldLayoutId id="2147483768" r:id="rId12"/>
    <p:sldLayoutId id="2147483767" r:id="rId13"/>
    <p:sldLayoutId id="2147483774" r:id="rId14"/>
    <p:sldLayoutId id="2147483761" r:id="rId15"/>
    <p:sldLayoutId id="2147483777" r:id="rId16"/>
  </p:sldLayoutIdLst>
  <p:txStyles>
    <p:titleStyle>
      <a:lvl1pPr algn="l" rtl="0" eaLnBrk="1" latinLnBrk="0" hangingPunct="1">
        <a:spcBef>
          <a:spcPct val="0"/>
        </a:spcBef>
        <a:buNone/>
        <a:defRPr kumimoji="0" sz="4000" kern="1200">
          <a:solidFill>
            <a:schemeClr val="bg1">
              <a:lumMod val="20000"/>
              <a:lumOff val="80000"/>
            </a:schemeClr>
          </a:solidFill>
          <a:latin typeface="+mj-lt"/>
          <a:ea typeface="+mj-ea"/>
          <a:cs typeface="+mj-cs"/>
        </a:defRPr>
      </a:lvl1pPr>
    </p:titleStyle>
    <p:bodyStyle>
      <a:lvl1pPr marL="274320" indent="-274320" algn="l" rtl="0" eaLnBrk="1" latinLnBrk="0" hangingPunct="1">
        <a:spcBef>
          <a:spcPts val="580"/>
        </a:spcBef>
        <a:buClr>
          <a:schemeClr val="bg1">
            <a:lumMod val="75000"/>
          </a:schemeClr>
        </a:buClr>
        <a:buSzPct val="85000"/>
        <a:buFont typeface="Wingdings 2"/>
        <a:buChar char=""/>
        <a:defRPr kumimoji="0" sz="2800" kern="1200" baseline="0">
          <a:solidFill>
            <a:srgbClr val="0000FF"/>
          </a:solidFill>
          <a:latin typeface="Perpetua" pitchFamily="18" charset="0"/>
          <a:ea typeface="+mn-ea"/>
          <a:cs typeface="+mn-cs"/>
        </a:defRPr>
      </a:lvl1pPr>
      <a:lvl2pPr marL="548640" indent="-228600" algn="l" rtl="0" eaLnBrk="1" latinLnBrk="0" hangingPunct="1">
        <a:spcBef>
          <a:spcPts val="370"/>
        </a:spcBef>
        <a:buClr>
          <a:schemeClr val="bg1">
            <a:lumMod val="75000"/>
          </a:schemeClr>
        </a:buClr>
        <a:buSzPct val="85000"/>
        <a:buFont typeface="Wingdings 2" pitchFamily="18" charset="2"/>
        <a:buChar char=""/>
        <a:defRPr kumimoji="0" sz="2600" kern="1200">
          <a:solidFill>
            <a:schemeClr val="tx1"/>
          </a:solidFill>
          <a:latin typeface="+mn-lt"/>
          <a:ea typeface="+mn-ea"/>
          <a:cs typeface="+mn-cs"/>
        </a:defRPr>
      </a:lvl2pPr>
      <a:lvl3pPr marL="822960" indent="-228600" algn="l" rtl="0" eaLnBrk="1" latinLnBrk="0" hangingPunct="1">
        <a:spcBef>
          <a:spcPts val="370"/>
        </a:spcBef>
        <a:buClr>
          <a:schemeClr val="bg1">
            <a:lumMod val="75000"/>
          </a:schemeClr>
        </a:buClr>
        <a:buSzPct val="85000"/>
        <a:buFont typeface="Wingdings 2"/>
        <a:buChar char=""/>
        <a:defRPr kumimoji="0" sz="2400" kern="1200" baseline="0">
          <a:solidFill>
            <a:schemeClr val="tx1"/>
          </a:solidFill>
          <a:latin typeface="Perpetua" pitchFamily="18" charset="0"/>
          <a:ea typeface="+mn-ea"/>
          <a:cs typeface="+mn-cs"/>
        </a:defRPr>
      </a:lvl3pPr>
      <a:lvl4pPr marL="1097280" indent="-228600" algn="l" rtl="0" eaLnBrk="1" latinLnBrk="0" hangingPunct="1">
        <a:spcBef>
          <a:spcPts val="370"/>
        </a:spcBef>
        <a:buClr>
          <a:schemeClr val="bg1">
            <a:lumMod val="75000"/>
          </a:schemeClr>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23.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hyperlink" Target="https://youtu.be/WpUQNo-wV_c"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cioly.org/wiki/images/e/e9/Long_Prof.jpg" TargetMode="Externa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jpeg"/><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audio" Target="file:///\\vtanr\docs\WSMD_Rivers\Programs\Trans%20Infrastructure\Vtrans%20Liaison\Tier%201%20Bundle%203-15\WidthAndEnergy.wav"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audio" Target="../media/audio1.wav"/><Relationship Id="rId6" Type="http://schemas.openxmlformats.org/officeDocument/2006/relationships/image" Target="../media/image60.png"/><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5.png"/><Relationship Id="rId1" Type="http://schemas.openxmlformats.org/officeDocument/2006/relationships/slideLayout" Target="../slideLayouts/slideLayout9.xml"/><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0.png"/><Relationship Id="rId1" Type="http://schemas.openxmlformats.org/officeDocument/2006/relationships/slideLayout" Target="../slideLayouts/slideLayout9.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0.png"/><Relationship Id="rId1" Type="http://schemas.openxmlformats.org/officeDocument/2006/relationships/slideLayout" Target="../slideLayouts/slideLayout9.xml"/><Relationship Id="rId5" Type="http://schemas.openxmlformats.org/officeDocument/2006/relationships/image" Target="../media/image72.jpeg"/><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3" Type="http://schemas.openxmlformats.org/officeDocument/2006/relationships/hyperlink" Target="https://youtu.be/jYpuXy8YElQ"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hyperlink" Target="https://youtu.be/wzQGmUvgI10"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hyperlink" Target="https://youtu.be/1xXvVKgX0rc" TargetMode="External"/><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hyperlink" Target="https://youtu.be/NmA_BRwwQdY" TargetMode="External"/><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hyperlink" Target="https://youtu.be/OlJcpC0DwfU"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image" Target="../media/image80.jpeg"/></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83.png"/></Relationships>
</file>

<file path=ppt/slides/_rels/slide6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86.jpeg"/></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90.jpeg"/></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hyperlink" Target="https://youtu.be/O0YwW97HwRU" TargetMode="External"/><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hyperlink" Target="https://youtu.be/olpm9tC2rKs" TargetMode="External"/><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hyperlink" Target="http://www.anr.state.vt.us/dec/waterq/rivers.htm" TargetMode="External"/><Relationship Id="rId2" Type="http://schemas.openxmlformats.org/officeDocument/2006/relationships/hyperlink" Target="mailto:shayne.jaquith@state.vt.us" TargetMode="External"/><Relationship Id="rId1" Type="http://schemas.openxmlformats.org/officeDocument/2006/relationships/slideLayout" Target="../slideLayouts/slideLayout1.xml"/><Relationship Id="rId4" Type="http://schemas.openxmlformats.org/officeDocument/2006/relationships/hyperlink" Target="http://www.anr.state.vt.us/dec/waterq/contacts.ht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90600"/>
            <a:ext cx="8229600" cy="1447800"/>
          </a:xfrm>
          <a:noFill/>
          <a:effectLst/>
        </p:spPr>
        <p:txBody>
          <a:bodyPr>
            <a:normAutofit/>
          </a:bodyPr>
          <a:lstStyle/>
          <a:p>
            <a:pPr algn="ctr"/>
            <a:r>
              <a:rPr lang="en-US" dirty="0"/>
              <a:t>Vermont Agency of Natural Resources</a:t>
            </a:r>
            <a:br>
              <a:rPr lang="en-US" dirty="0"/>
            </a:br>
            <a:r>
              <a:rPr lang="en-US" dirty="0"/>
              <a:t>Rivers and Roads Training Program</a:t>
            </a:r>
          </a:p>
        </p:txBody>
      </p:sp>
      <p:sp>
        <p:nvSpPr>
          <p:cNvPr id="4" name="Subtitle 3"/>
          <p:cNvSpPr>
            <a:spLocks noGrp="1"/>
          </p:cNvSpPr>
          <p:nvPr>
            <p:ph type="subTitle" idx="1"/>
          </p:nvPr>
        </p:nvSpPr>
        <p:spPr>
          <a:xfrm>
            <a:off x="1295400" y="2971800"/>
            <a:ext cx="6400800" cy="1371600"/>
          </a:xfrm>
          <a:noFill/>
        </p:spPr>
        <p:txBody>
          <a:bodyPr>
            <a:normAutofit/>
          </a:bodyPr>
          <a:lstStyle/>
          <a:p>
            <a:r>
              <a:rPr lang="en-US" sz="2800" dirty="0">
                <a:solidFill>
                  <a:schemeClr val="tx1"/>
                </a:solidFill>
              </a:rPr>
              <a:t>Tier One:</a:t>
            </a:r>
            <a:br>
              <a:rPr lang="en-US" sz="2800" dirty="0">
                <a:solidFill>
                  <a:schemeClr val="tx1"/>
                </a:solidFill>
              </a:rPr>
            </a:br>
            <a:r>
              <a:rPr lang="en-US" sz="2800" dirty="0">
                <a:solidFill>
                  <a:schemeClr val="tx1"/>
                </a:solidFill>
              </a:rPr>
              <a:t>An Introduction to </a:t>
            </a:r>
            <a:br>
              <a:rPr lang="en-US" sz="2800" dirty="0">
                <a:solidFill>
                  <a:schemeClr val="tx1"/>
                </a:solidFill>
              </a:rPr>
            </a:br>
            <a:r>
              <a:rPr lang="en-US" sz="2800" dirty="0">
                <a:solidFill>
                  <a:schemeClr val="tx1"/>
                </a:solidFill>
              </a:rPr>
              <a:t>River Processes and Management</a:t>
            </a:r>
          </a:p>
        </p:txBody>
      </p:sp>
      <p:sp>
        <p:nvSpPr>
          <p:cNvPr id="5" name="Subtitle 3"/>
          <p:cNvSpPr txBox="1">
            <a:spLocks/>
          </p:cNvSpPr>
          <p:nvPr/>
        </p:nvSpPr>
        <p:spPr>
          <a:xfrm>
            <a:off x="1295400" y="4953000"/>
            <a:ext cx="6400800" cy="1371600"/>
          </a:xfrm>
          <a:prstGeom prst="rect">
            <a:avLst/>
          </a:prstGeom>
          <a:noFill/>
          <a:ln>
            <a:noFill/>
          </a:ln>
          <a:effectLst/>
          <a:scene3d>
            <a:camera prst="orthographicFront"/>
            <a:lightRig rig="threePt" dir="t"/>
          </a:scene3d>
          <a:sp3d extrusionH="76200">
            <a:extrusionClr>
              <a:schemeClr val="bg2">
                <a:lumMod val="75000"/>
              </a:schemeClr>
            </a:extrusionClr>
          </a:sp3d>
        </p:spPr>
        <p:txBody>
          <a:bodyPr>
            <a:normAutofit/>
          </a:bodyPr>
          <a:lstStyle/>
          <a:p>
            <a:pPr marL="0" marR="0" lvl="0" indent="0" algn="ctr" defTabSz="914400" rtl="0" eaLnBrk="1" fontAlgn="auto" latinLnBrk="0" hangingPunct="1">
              <a:lnSpc>
                <a:spcPct val="100000"/>
              </a:lnSpc>
              <a:spcBef>
                <a:spcPts val="580"/>
              </a:spcBef>
              <a:spcAft>
                <a:spcPts val="0"/>
              </a:spcAft>
              <a:buClr>
                <a:schemeClr val="bg1">
                  <a:lumMod val="75000"/>
                </a:schemeClr>
              </a:buClr>
              <a:buSzPct val="85000"/>
              <a:buFont typeface="Wingdings 2"/>
              <a:buNone/>
              <a:tabLst/>
              <a:defRPr/>
            </a:pPr>
            <a:r>
              <a:rPr lang="en-US" sz="2400" dirty="0">
                <a:latin typeface="Perpetua" pitchFamily="18" charset="0"/>
              </a:rPr>
              <a:t>Developed</a:t>
            </a:r>
            <a:r>
              <a:rPr kumimoji="0" lang="en-US" sz="2400" b="0" i="0" u="none" strike="noStrike" kern="1200" cap="none" spc="0" normalizeH="0" baseline="0" noProof="0" dirty="0">
                <a:ln>
                  <a:noFill/>
                </a:ln>
                <a:solidFill>
                  <a:schemeClr val="tx1"/>
                </a:solidFill>
                <a:effectLst/>
                <a:uLnTx/>
                <a:uFillTx/>
                <a:latin typeface="Perpetua" pitchFamily="18" charset="0"/>
                <a:ea typeface="+mn-ea"/>
                <a:cs typeface="+mn-cs"/>
              </a:rPr>
              <a:t> in Partnership</a:t>
            </a:r>
            <a:r>
              <a:rPr kumimoji="0" lang="en-US" sz="2400" b="0" i="0" u="none" strike="noStrike" kern="1200" cap="none" spc="0" normalizeH="0" noProof="0" dirty="0">
                <a:ln>
                  <a:noFill/>
                </a:ln>
                <a:solidFill>
                  <a:schemeClr val="tx1"/>
                </a:solidFill>
                <a:effectLst/>
                <a:uLnTx/>
                <a:uFillTx/>
                <a:latin typeface="Perpetua" pitchFamily="18" charset="0"/>
                <a:ea typeface="+mn-ea"/>
                <a:cs typeface="+mn-cs"/>
              </a:rPr>
              <a:t> with </a:t>
            </a:r>
          </a:p>
          <a:p>
            <a:pPr marL="0" marR="0" lvl="0" indent="0" algn="ctr" defTabSz="914400" rtl="0" eaLnBrk="1" fontAlgn="auto" latinLnBrk="0" hangingPunct="1">
              <a:lnSpc>
                <a:spcPct val="100000"/>
              </a:lnSpc>
              <a:spcBef>
                <a:spcPts val="580"/>
              </a:spcBef>
              <a:spcAft>
                <a:spcPts val="0"/>
              </a:spcAft>
              <a:buClr>
                <a:schemeClr val="bg1">
                  <a:lumMod val="75000"/>
                </a:schemeClr>
              </a:buClr>
              <a:buSzPct val="85000"/>
              <a:buFont typeface="Wingdings 2"/>
              <a:buNone/>
              <a:tabLst/>
              <a:defRPr/>
            </a:pPr>
            <a:r>
              <a:rPr kumimoji="0" lang="en-US" sz="2400" b="0" i="0" u="none" strike="noStrike" kern="1200" cap="none" spc="0" normalizeH="0" noProof="0" dirty="0">
                <a:ln>
                  <a:noFill/>
                </a:ln>
                <a:solidFill>
                  <a:schemeClr val="tx1"/>
                </a:solidFill>
                <a:effectLst/>
                <a:uLnTx/>
                <a:uFillTx/>
                <a:latin typeface="Perpetua" pitchFamily="18" charset="0"/>
                <a:ea typeface="+mn-ea"/>
                <a:cs typeface="+mn-cs"/>
              </a:rPr>
              <a:t>The Vermont Agency of Transportation</a:t>
            </a:r>
            <a:endParaRPr kumimoji="0" lang="en-US" sz="2400" b="0" i="0" u="none" strike="noStrike" kern="1200" cap="none" spc="0" normalizeH="0" baseline="0" noProof="0" dirty="0">
              <a:ln>
                <a:noFill/>
              </a:ln>
              <a:solidFill>
                <a:schemeClr val="tx1"/>
              </a:solidFill>
              <a:effectLst/>
              <a:uLnTx/>
              <a:uFillTx/>
              <a:latin typeface="Perpetua" pitchFamily="18" charset="0"/>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indent="0"/>
            <a:r>
              <a:rPr lang="en-US" dirty="0"/>
              <a:t>Vermonters and tourists alike are drawn to and rejuvenated by the </a:t>
            </a:r>
            <a:r>
              <a:rPr lang="en-US" b="1" dirty="0">
                <a:solidFill>
                  <a:schemeClr val="accent2">
                    <a:lumMod val="75000"/>
                  </a:schemeClr>
                </a:solidFill>
              </a:rPr>
              <a:t>scenic beauty </a:t>
            </a:r>
            <a:r>
              <a:rPr lang="en-US" dirty="0"/>
              <a:t>of Vermont’s rivers.</a:t>
            </a:r>
          </a:p>
          <a:p>
            <a:endParaRPr lang="en-US" dirty="0"/>
          </a:p>
        </p:txBody>
      </p:sp>
      <p:pic>
        <p:nvPicPr>
          <p:cNvPr id="183299" name="Picture 3" descr="D:\MyFiles\River Management\TierOne\TierOnePartOne\Photos\PA300015.JPG"/>
          <p:cNvPicPr>
            <a:picLocks noChangeAspect="1" noChangeArrowheads="1"/>
          </p:cNvPicPr>
          <p:nvPr/>
        </p:nvPicPr>
        <p:blipFill>
          <a:blip r:embed="rId3" cstate="print"/>
          <a:srcRect/>
          <a:stretch>
            <a:fillRect/>
          </a:stretch>
        </p:blipFill>
        <p:spPr bwMode="auto">
          <a:xfrm>
            <a:off x="5410200" y="1524000"/>
            <a:ext cx="3073400" cy="230505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83303" name="Picture 7" descr="D:\MyFiles\River Management\TierOne\TierOnePartOne\Photos\ScenicValue\Hamilton Falls5.JPG"/>
          <p:cNvPicPr>
            <a:picLocks noChangeAspect="1" noChangeArrowheads="1"/>
          </p:cNvPicPr>
          <p:nvPr/>
        </p:nvPicPr>
        <p:blipFill>
          <a:blip r:embed="rId4" cstate="print"/>
          <a:srcRect t="15789"/>
          <a:stretch>
            <a:fillRect/>
          </a:stretch>
        </p:blipFill>
        <p:spPr bwMode="auto">
          <a:xfrm>
            <a:off x="3962400" y="3363494"/>
            <a:ext cx="2705100" cy="3037306"/>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indent="0"/>
            <a:r>
              <a:rPr lang="en-US" dirty="0"/>
              <a:t>Stable rivers serve as </a:t>
            </a:r>
            <a:r>
              <a:rPr lang="en-US" b="1" dirty="0">
                <a:solidFill>
                  <a:srgbClr val="FFFF00"/>
                </a:solidFill>
              </a:rPr>
              <a:t>self maintaining drainage networks </a:t>
            </a:r>
            <a:r>
              <a:rPr lang="en-US" dirty="0"/>
              <a:t>that transport  millions of gallons of water from mountains to lakes and ponds.  Consider the cost of constructing and maintaining such a drainage system.</a:t>
            </a:r>
          </a:p>
          <a:p>
            <a:endParaRPr lang="en-US" dirty="0"/>
          </a:p>
        </p:txBody>
      </p:sp>
      <p:pic>
        <p:nvPicPr>
          <p:cNvPr id="181250" name="Picture 2" descr="http://www.landandwater.com/features/vol45no3/vol45no3_2C.jpg"/>
          <p:cNvPicPr>
            <a:picLocks noChangeAspect="1" noChangeArrowheads="1"/>
          </p:cNvPicPr>
          <p:nvPr/>
        </p:nvPicPr>
        <p:blipFill>
          <a:blip r:embed="rId3" cstate="print"/>
          <a:srcRect/>
          <a:stretch>
            <a:fillRect/>
          </a:stretch>
        </p:blipFill>
        <p:spPr bwMode="auto">
          <a:xfrm>
            <a:off x="5410200" y="3886200"/>
            <a:ext cx="3314700" cy="2486025"/>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81251" name="Picture 3" descr="\\JUPITER\ANRDocs\WSMD_Rivers\Education &amp; Training\01 Non Database Photos\05 flooding pictures\Mike 4-3-05 017.jpg"/>
          <p:cNvPicPr>
            <a:picLocks noChangeAspect="1" noChangeArrowheads="1"/>
          </p:cNvPicPr>
          <p:nvPr/>
        </p:nvPicPr>
        <p:blipFill>
          <a:blip r:embed="rId4" cstate="print">
            <a:lum bright="-27000" contrast="54000"/>
          </a:blip>
          <a:srcRect/>
          <a:stretch>
            <a:fillRect/>
          </a:stretch>
        </p:blipFill>
        <p:spPr bwMode="auto">
          <a:xfrm>
            <a:off x="5181600" y="1600200"/>
            <a:ext cx="3251200" cy="2438400"/>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MyFiles\River Management\TierOne\TierOnePartOne\Photos\Recreation\fishing\Fishing\fishermen.jpg"/>
          <p:cNvPicPr>
            <a:picLocks noChangeAspect="1" noChangeArrowheads="1"/>
          </p:cNvPicPr>
          <p:nvPr/>
        </p:nvPicPr>
        <p:blipFill>
          <a:blip r:embed="rId3" cstate="print"/>
          <a:srcRect l="25916" r="18873"/>
          <a:stretch>
            <a:fillRect/>
          </a:stretch>
        </p:blipFill>
        <p:spPr bwMode="auto">
          <a:xfrm>
            <a:off x="5105400" y="1752600"/>
            <a:ext cx="2209800" cy="1426223"/>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79201" name="Picture 1" descr="D:\MyFiles\River Management\TierOne\TierOnePartOne\Photos\Recreation\VPC3.jpg"/>
          <p:cNvPicPr>
            <a:picLocks noChangeAspect="1" noChangeArrowheads="1"/>
          </p:cNvPicPr>
          <p:nvPr/>
        </p:nvPicPr>
        <p:blipFill>
          <a:blip r:embed="rId4" cstate="print"/>
          <a:srcRect/>
          <a:stretch>
            <a:fillRect/>
          </a:stretch>
        </p:blipFill>
        <p:spPr bwMode="auto">
          <a:xfrm>
            <a:off x="6705600" y="2743200"/>
            <a:ext cx="2091898" cy="156391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79202" name="Picture 2" descr="D:\MyFiles\River Management\TierOne\TierOnePartOne\Photos\Recreation\swim1.jpg"/>
          <p:cNvPicPr>
            <a:picLocks noChangeAspect="1" noChangeArrowheads="1"/>
          </p:cNvPicPr>
          <p:nvPr/>
        </p:nvPicPr>
        <p:blipFill>
          <a:blip r:embed="rId5" cstate="print"/>
          <a:srcRect/>
          <a:stretch>
            <a:fillRect/>
          </a:stretch>
        </p:blipFill>
        <p:spPr bwMode="auto">
          <a:xfrm>
            <a:off x="6477000" y="5105400"/>
            <a:ext cx="2209800" cy="1474414"/>
          </a:xfrm>
          <a:prstGeom prst="rect">
            <a:avLst/>
          </a:prstGeom>
          <a:noFill/>
          <a:ln w="19050">
            <a:solidFill>
              <a:schemeClr val="tx1"/>
            </a:solidFill>
          </a:ln>
          <a:effectLst>
            <a:outerShdw blurRad="50800" dist="38100" dir="2700000" algn="tl" rotWithShape="0">
              <a:prstClr val="black">
                <a:alpha val="40000"/>
              </a:prstClr>
            </a:outerShdw>
          </a:effectLst>
        </p:spPr>
      </p:pic>
      <p:sp>
        <p:nvSpPr>
          <p:cNvPr id="3" name="Content Placeholder 2"/>
          <p:cNvSpPr>
            <a:spLocks noGrp="1"/>
          </p:cNvSpPr>
          <p:nvPr>
            <p:ph sz="quarter" idx="1"/>
          </p:nvPr>
        </p:nvSpPr>
        <p:spPr>
          <a:xfrm>
            <a:off x="76200" y="1524000"/>
            <a:ext cx="4727448" cy="5181600"/>
          </a:xfrm>
        </p:spPr>
        <p:txBody>
          <a:bodyPr>
            <a:normAutofit lnSpcReduction="10000"/>
          </a:bodyPr>
          <a:lstStyle/>
          <a:p>
            <a:pPr indent="0"/>
            <a:r>
              <a:rPr lang="en-US" dirty="0"/>
              <a:t>Angling, boating and swimming are part of Vermont’s </a:t>
            </a:r>
            <a:r>
              <a:rPr lang="en-US" b="1" dirty="0">
                <a:solidFill>
                  <a:schemeClr val="accent2">
                    <a:lumMod val="75000"/>
                  </a:schemeClr>
                </a:solidFill>
              </a:rPr>
              <a:t>recreational heritage </a:t>
            </a:r>
            <a:r>
              <a:rPr lang="en-US" dirty="0"/>
              <a:t>and overall economy.  These activities play an important role in defining our quality of life and shaping our culture and generate substantial economic activity.</a:t>
            </a:r>
          </a:p>
          <a:p>
            <a:pPr indent="0"/>
            <a:endParaRPr lang="en-US" dirty="0"/>
          </a:p>
          <a:p>
            <a:pPr indent="0"/>
            <a:r>
              <a:rPr lang="en-US" dirty="0"/>
              <a:t>The US Fish and Wildlife Service estimates that $131,000,000.00 was spent on fishing related expenditures in 2011 alone. </a:t>
            </a:r>
          </a:p>
        </p:txBody>
      </p:sp>
      <p:pic>
        <p:nvPicPr>
          <p:cNvPr id="4" name="Picture 1" descr="D:\MyFiles\River Management\TierOne\TierOnePartOne\Photos\Recreation\fishing\Fishing\fishing2.jpg"/>
          <p:cNvPicPr>
            <a:picLocks noChangeAspect="1" noChangeArrowheads="1"/>
          </p:cNvPicPr>
          <p:nvPr/>
        </p:nvPicPr>
        <p:blipFill>
          <a:blip r:embed="rId6" cstate="print"/>
          <a:srcRect/>
          <a:stretch>
            <a:fillRect/>
          </a:stretch>
        </p:blipFill>
        <p:spPr bwMode="auto">
          <a:xfrm>
            <a:off x="4800600" y="3657600"/>
            <a:ext cx="1981200" cy="1768929"/>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landandwater.com/features/vol45no3/vol45no3_2C.jpg"/>
          <p:cNvPicPr>
            <a:picLocks noChangeAspect="1" noChangeArrowheads="1"/>
          </p:cNvPicPr>
          <p:nvPr/>
        </p:nvPicPr>
        <p:blipFill>
          <a:blip r:embed="rId2" cstate="print"/>
          <a:srcRect/>
          <a:stretch>
            <a:fillRect/>
          </a:stretch>
        </p:blipFill>
        <p:spPr bwMode="auto">
          <a:xfrm>
            <a:off x="4648200" y="3200400"/>
            <a:ext cx="2298700" cy="1724025"/>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0" name="Picture 3" descr="D:\MyFiles\River Management\TierOne\TierOnePartOne\Photos\PA300015.JPG"/>
          <p:cNvPicPr>
            <a:picLocks noChangeAspect="1" noChangeArrowheads="1"/>
          </p:cNvPicPr>
          <p:nvPr/>
        </p:nvPicPr>
        <p:blipFill>
          <a:blip r:embed="rId3" cstate="print"/>
          <a:srcRect/>
          <a:stretch>
            <a:fillRect/>
          </a:stretch>
        </p:blipFill>
        <p:spPr bwMode="auto">
          <a:xfrm>
            <a:off x="6324600" y="2057400"/>
            <a:ext cx="2133600" cy="1600200"/>
          </a:xfrm>
          <a:prstGeom prst="rect">
            <a:avLst/>
          </a:prstGeom>
          <a:noFill/>
          <a:ln w="19050">
            <a:solidFill>
              <a:schemeClr val="tx1"/>
            </a:solidFill>
          </a:ln>
          <a:effectLst>
            <a:outerShdw blurRad="50800" dist="38100" dir="2700000" algn="tl" rotWithShape="0">
              <a:prstClr val="black">
                <a:alpha val="40000"/>
              </a:prstClr>
            </a:outerShdw>
          </a:effectLst>
        </p:spPr>
      </p:pic>
      <p:sp>
        <p:nvSpPr>
          <p:cNvPr id="3" name="Content Placeholder 2"/>
          <p:cNvSpPr>
            <a:spLocks noGrp="1"/>
          </p:cNvSpPr>
          <p:nvPr>
            <p:ph sz="quarter" idx="1"/>
          </p:nvPr>
        </p:nvSpPr>
        <p:spPr>
          <a:xfrm>
            <a:off x="76200" y="1524000"/>
            <a:ext cx="4727448" cy="990600"/>
          </a:xfrm>
        </p:spPr>
        <p:txBody>
          <a:bodyPr>
            <a:normAutofit/>
          </a:bodyPr>
          <a:lstStyle/>
          <a:p>
            <a:pPr indent="0"/>
            <a:r>
              <a:rPr lang="en-US" dirty="0"/>
              <a:t>Questions:</a:t>
            </a:r>
          </a:p>
          <a:p>
            <a:pPr lvl="1"/>
            <a:r>
              <a:rPr lang="en-US" dirty="0"/>
              <a:t>What values are provided by rivers?</a:t>
            </a:r>
          </a:p>
        </p:txBody>
      </p:sp>
      <p:pic>
        <p:nvPicPr>
          <p:cNvPr id="6" name="Picture 2" descr="\\vtanr\docs\WSMD_MAPP\Monitoring\Photos\Animals Plants and Algae\Invertebrates\powerpoint1\DSCN1913.JPG"/>
          <p:cNvPicPr>
            <a:picLocks noChangeAspect="1" noChangeArrowheads="1"/>
          </p:cNvPicPr>
          <p:nvPr/>
        </p:nvPicPr>
        <p:blipFill>
          <a:blip r:embed="rId4" cstate="print"/>
          <a:srcRect/>
          <a:stretch>
            <a:fillRect/>
          </a:stretch>
        </p:blipFill>
        <p:spPr bwMode="auto">
          <a:xfrm>
            <a:off x="3429000" y="4572000"/>
            <a:ext cx="1447800" cy="14478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8" name="Picture 2" descr="D:\MyFiles\River Management\TierOne\TierOnePartOne\Photos\Recreation\swim1.jpg"/>
          <p:cNvPicPr>
            <a:picLocks noChangeAspect="1" noChangeArrowheads="1"/>
          </p:cNvPicPr>
          <p:nvPr/>
        </p:nvPicPr>
        <p:blipFill>
          <a:blip r:embed="rId5" cstate="print"/>
          <a:srcRect/>
          <a:stretch>
            <a:fillRect/>
          </a:stretch>
        </p:blipFill>
        <p:spPr bwMode="auto">
          <a:xfrm>
            <a:off x="4876800" y="5181600"/>
            <a:ext cx="2209800" cy="1474414"/>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1" name="Picture 3" descr="http://www.waterprotection.ca/images/DrinkWater.jpg"/>
          <p:cNvPicPr>
            <a:picLocks noChangeAspect="1" noChangeArrowheads="1"/>
          </p:cNvPicPr>
          <p:nvPr/>
        </p:nvPicPr>
        <p:blipFill>
          <a:blip r:embed="rId6" cstate="print"/>
          <a:srcRect/>
          <a:stretch>
            <a:fillRect/>
          </a:stretch>
        </p:blipFill>
        <p:spPr bwMode="auto">
          <a:xfrm>
            <a:off x="6744594" y="4267200"/>
            <a:ext cx="1332606" cy="1774032"/>
          </a:xfrm>
          <a:prstGeom prst="rect">
            <a:avLst/>
          </a:prstGeom>
          <a:noFill/>
          <a:ln w="19050">
            <a:solidFill>
              <a:schemeClr val="tx1"/>
            </a:solidFill>
          </a:ln>
          <a:effectLst>
            <a:outerShdw blurRad="50800" dist="38100" dir="2700000" algn="tl" rotWithShape="0">
              <a:prstClr val="black">
                <a:alpha val="40000"/>
              </a:prstClr>
            </a:outerShdw>
          </a:effectLst>
        </p:spPr>
      </p:pic>
      <p:sp>
        <p:nvSpPr>
          <p:cNvPr id="15" name="Rounded Rectangle 14"/>
          <p:cNvSpPr/>
          <p:nvPr/>
        </p:nvSpPr>
        <p:spPr>
          <a:xfrm>
            <a:off x="533400" y="2590800"/>
            <a:ext cx="2590800" cy="45720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Habitat</a:t>
            </a:r>
          </a:p>
        </p:txBody>
      </p:sp>
      <p:sp>
        <p:nvSpPr>
          <p:cNvPr id="13" name="Rounded Rectangle 12"/>
          <p:cNvSpPr/>
          <p:nvPr/>
        </p:nvSpPr>
        <p:spPr>
          <a:xfrm>
            <a:off x="609600" y="2667000"/>
            <a:ext cx="2438400" cy="30480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12" name="Rounded Rectangle 11"/>
          <p:cNvSpPr/>
          <p:nvPr/>
        </p:nvSpPr>
        <p:spPr>
          <a:xfrm>
            <a:off x="533400" y="3124200"/>
            <a:ext cx="2590800" cy="45720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Clean Water</a:t>
            </a:r>
          </a:p>
        </p:txBody>
      </p:sp>
      <p:sp>
        <p:nvSpPr>
          <p:cNvPr id="14" name="Rounded Rectangle 13"/>
          <p:cNvSpPr/>
          <p:nvPr/>
        </p:nvSpPr>
        <p:spPr>
          <a:xfrm>
            <a:off x="533400" y="3657600"/>
            <a:ext cx="2590800" cy="45720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Scenic Beauty</a:t>
            </a:r>
          </a:p>
        </p:txBody>
      </p:sp>
      <p:sp>
        <p:nvSpPr>
          <p:cNvPr id="16" name="Rounded Rectangle 15"/>
          <p:cNvSpPr/>
          <p:nvPr/>
        </p:nvSpPr>
        <p:spPr>
          <a:xfrm>
            <a:off x="533400" y="4191000"/>
            <a:ext cx="2590800" cy="45720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Self Maintaining Drainage</a:t>
            </a:r>
          </a:p>
        </p:txBody>
      </p:sp>
      <p:sp>
        <p:nvSpPr>
          <p:cNvPr id="17" name="Rounded Rectangle 16"/>
          <p:cNvSpPr/>
          <p:nvPr/>
        </p:nvSpPr>
        <p:spPr>
          <a:xfrm>
            <a:off x="533400" y="4724400"/>
            <a:ext cx="2590800" cy="45720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Recreation</a:t>
            </a:r>
          </a:p>
        </p:txBody>
      </p:sp>
      <p:sp>
        <p:nvSpPr>
          <p:cNvPr id="19" name="Rounded Rectangle 18"/>
          <p:cNvSpPr/>
          <p:nvPr/>
        </p:nvSpPr>
        <p:spPr>
          <a:xfrm>
            <a:off x="609600" y="3733800"/>
            <a:ext cx="2438400" cy="30480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20" name="Rounded Rectangle 19"/>
          <p:cNvSpPr/>
          <p:nvPr/>
        </p:nvSpPr>
        <p:spPr>
          <a:xfrm>
            <a:off x="609600" y="4267200"/>
            <a:ext cx="2438400" cy="30480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21" name="Rounded Rectangle 20"/>
          <p:cNvSpPr/>
          <p:nvPr/>
        </p:nvSpPr>
        <p:spPr>
          <a:xfrm>
            <a:off x="609600" y="4800600"/>
            <a:ext cx="2438400" cy="30480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26" name="Rounded Rectangle 25"/>
          <p:cNvSpPr/>
          <p:nvPr/>
        </p:nvSpPr>
        <p:spPr>
          <a:xfrm>
            <a:off x="609600" y="3200400"/>
            <a:ext cx="2438400" cy="30480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pic>
        <p:nvPicPr>
          <p:cNvPr id="22" name="Picture 2"/>
          <p:cNvPicPr>
            <a:picLocks noChangeAspect="1" noChangeArrowheads="1"/>
          </p:cNvPicPr>
          <p:nvPr/>
        </p:nvPicPr>
        <p:blipFill>
          <a:blip r:embed="rId7" cstate="screen"/>
          <a:srcRect/>
          <a:stretch>
            <a:fillRect/>
          </a:stretch>
        </p:blipFill>
        <p:spPr bwMode="auto">
          <a:xfrm>
            <a:off x="4800600" y="1219200"/>
            <a:ext cx="1937333" cy="1447800"/>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indent="0"/>
            <a:r>
              <a:rPr lang="en-US" dirty="0"/>
              <a:t>The size, shape and movement of a river are dictated by the water and sediment delivered to it from its watershed (the surrounding landscape) and are therefore a reflection of the characteristics of that watershed.</a:t>
            </a:r>
          </a:p>
          <a:p>
            <a:pPr>
              <a:buNone/>
            </a:pPr>
            <a:endParaRPr lang="en-US" dirty="0"/>
          </a:p>
          <a:p>
            <a:pPr>
              <a:buNone/>
            </a:pPr>
            <a:endParaRPr lang="en-US" dirty="0"/>
          </a:p>
        </p:txBody>
      </p:sp>
      <p:pic>
        <p:nvPicPr>
          <p:cNvPr id="4" name="Picture 2" descr="http://www.h2owell.com/images/hydrologic-cycle-big.png"/>
          <p:cNvPicPr>
            <a:picLocks noChangeAspect="1" noChangeArrowheads="1"/>
          </p:cNvPicPr>
          <p:nvPr/>
        </p:nvPicPr>
        <p:blipFill>
          <a:blip r:embed="rId3" cstate="print"/>
          <a:srcRect/>
          <a:stretch>
            <a:fillRect/>
          </a:stretch>
        </p:blipFill>
        <p:spPr bwMode="auto">
          <a:xfrm>
            <a:off x="5257800" y="1905000"/>
            <a:ext cx="3368946" cy="3291840"/>
          </a:xfrm>
          <a:prstGeom prst="rect">
            <a:avLst/>
          </a:prstGeom>
          <a:noFill/>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indent="0"/>
            <a:r>
              <a:rPr lang="en-US" dirty="0"/>
              <a:t>The hydrologic  and sediment regimes of a river describe </a:t>
            </a:r>
            <a:r>
              <a:rPr lang="en-US" b="1" dirty="0">
                <a:solidFill>
                  <a:schemeClr val="bg2"/>
                </a:solidFill>
              </a:rPr>
              <a:t>the amount and rate at which water and sediment enter and move through the river</a:t>
            </a:r>
            <a:r>
              <a:rPr lang="en-US" dirty="0"/>
              <a:t>.</a:t>
            </a:r>
          </a:p>
          <a:p>
            <a:pPr>
              <a:buNone/>
            </a:pPr>
            <a:endParaRPr lang="en-US" dirty="0"/>
          </a:p>
          <a:p>
            <a:pPr>
              <a:buNone/>
            </a:pPr>
            <a:endParaRPr lang="en-US" dirty="0"/>
          </a:p>
        </p:txBody>
      </p:sp>
      <p:grpSp>
        <p:nvGrpSpPr>
          <p:cNvPr id="9" name="Group 8"/>
          <p:cNvGrpSpPr/>
          <p:nvPr/>
        </p:nvGrpSpPr>
        <p:grpSpPr>
          <a:xfrm>
            <a:off x="5791200" y="1828800"/>
            <a:ext cx="2850777" cy="3184898"/>
            <a:chOff x="5791200" y="1828800"/>
            <a:chExt cx="2850777" cy="3184898"/>
          </a:xfrm>
        </p:grpSpPr>
        <p:pic>
          <p:nvPicPr>
            <p:cNvPr id="1028" name="Picture 4" descr="C:\Documents and Settings\shaynej\Desktop\TierOne2-28-13\Part 01\Photos\Hydro Regime 1.png"/>
            <p:cNvPicPr>
              <a:picLocks noChangeAspect="1" noChangeArrowheads="1"/>
            </p:cNvPicPr>
            <p:nvPr/>
          </p:nvPicPr>
          <p:blipFill>
            <a:blip r:embed="rId3" cstate="print"/>
            <a:srcRect l="1361" r="2464"/>
            <a:stretch>
              <a:fillRect/>
            </a:stretch>
          </p:blipFill>
          <p:spPr bwMode="auto">
            <a:xfrm>
              <a:off x="5791200" y="1828800"/>
              <a:ext cx="2850777" cy="3184898"/>
            </a:xfrm>
            <a:prstGeom prst="rect">
              <a:avLst/>
            </a:prstGeom>
            <a:noFill/>
            <a:ln w="19050">
              <a:solidFill>
                <a:schemeClr val="tx1"/>
              </a:solidFill>
            </a:ln>
          </p:spPr>
        </p:pic>
        <p:cxnSp>
          <p:nvCxnSpPr>
            <p:cNvPr id="6" name="Straight Connector 5"/>
            <p:cNvCxnSpPr/>
            <p:nvPr/>
          </p:nvCxnSpPr>
          <p:spPr>
            <a:xfrm>
              <a:off x="5806966" y="4067503"/>
              <a:ext cx="2819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2837794" y="3657600"/>
            <a:ext cx="2572406" cy="2743200"/>
            <a:chOff x="2837794" y="3429000"/>
            <a:chExt cx="2572406" cy="2743200"/>
          </a:xfrm>
        </p:grpSpPr>
        <p:pic>
          <p:nvPicPr>
            <p:cNvPr id="3075" name="Picture 3" descr="C:\Documents and Settings\shaynej\Desktop\TierOne2-12-13\Part 01\Photos\Hydro Regime 2.png"/>
            <p:cNvPicPr>
              <a:picLocks noChangeAspect="1" noChangeArrowheads="1"/>
            </p:cNvPicPr>
            <p:nvPr/>
          </p:nvPicPr>
          <p:blipFill>
            <a:blip r:embed="rId4" cstate="print"/>
            <a:srcRect l="1812" r="2497"/>
            <a:stretch>
              <a:fillRect/>
            </a:stretch>
          </p:blipFill>
          <p:spPr bwMode="auto">
            <a:xfrm>
              <a:off x="2856117" y="3429000"/>
              <a:ext cx="2554083" cy="2743200"/>
            </a:xfrm>
            <a:prstGeom prst="rect">
              <a:avLst/>
            </a:prstGeom>
            <a:noFill/>
            <a:ln w="19050">
              <a:solidFill>
                <a:schemeClr val="tx1"/>
              </a:solidFill>
            </a:ln>
            <a:effectLst>
              <a:outerShdw blurRad="50800" dist="38100" dir="2700000" algn="tl" rotWithShape="0">
                <a:prstClr val="black">
                  <a:alpha val="40000"/>
                </a:prstClr>
              </a:outerShdw>
            </a:effectLst>
          </p:spPr>
        </p:pic>
        <p:cxnSp>
          <p:nvCxnSpPr>
            <p:cNvPr id="7" name="Straight Connector 6"/>
            <p:cNvCxnSpPr/>
            <p:nvPr/>
          </p:nvCxnSpPr>
          <p:spPr>
            <a:xfrm>
              <a:off x="2837794" y="5365531"/>
              <a:ext cx="2564523" cy="52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76200" y="1524000"/>
            <a:ext cx="6324600" cy="1981200"/>
          </a:xfrm>
        </p:spPr>
        <p:txBody>
          <a:bodyPr>
            <a:normAutofit lnSpcReduction="10000"/>
          </a:bodyPr>
          <a:lstStyle/>
          <a:p>
            <a:pPr indent="0"/>
            <a:r>
              <a:rPr lang="en-US" dirty="0"/>
              <a:t>When changes to a watershed shorten the time it takes rainfall to reach the river, the flood volume in the river becomes concentrated and develops a heightened peak.  Higher floods result in river erosion.</a:t>
            </a:r>
          </a:p>
          <a:p>
            <a:endParaRPr lang="en-US" dirty="0"/>
          </a:p>
        </p:txBody>
      </p:sp>
      <p:pic>
        <p:nvPicPr>
          <p:cNvPr id="1026" name="Picture 2" descr="Y:\WSMD_Rivers\Programs\Trans Infrastructure\Vtrans Liaison\TrainingPrograms\RiversAndRoadsTraining\Tier One Training\Pictures\Hydrograph.png"/>
          <p:cNvPicPr>
            <a:picLocks noChangeAspect="1" noChangeArrowheads="1"/>
          </p:cNvPicPr>
          <p:nvPr/>
        </p:nvPicPr>
        <p:blipFill>
          <a:blip r:embed="rId3" cstate="print"/>
          <a:srcRect/>
          <a:stretch>
            <a:fillRect/>
          </a:stretch>
        </p:blipFill>
        <p:spPr bwMode="auto">
          <a:xfrm>
            <a:off x="33337" y="3551237"/>
            <a:ext cx="6138863" cy="3230563"/>
          </a:xfrm>
          <a:prstGeom prst="rect">
            <a:avLst/>
          </a:prstGeom>
          <a:noFill/>
          <a:effectLst>
            <a:outerShdw blurRad="50800" dist="38100" dir="2700000" algn="tl" rotWithShape="0">
              <a:prstClr val="black">
                <a:alpha val="40000"/>
              </a:prstClr>
            </a:outerShdw>
          </a:effectLst>
        </p:spPr>
      </p:pic>
      <p:pic>
        <p:nvPicPr>
          <p:cNvPr id="1028" name="Picture 4" descr="Y:\WSMD_Rivers\Programs\Trans Infrastructure\Vtrans Liaison\TrainingPrograms\RiversAndRoadsTraining\Tier One Training\Pictures\Road Damage Graphic.png"/>
          <p:cNvPicPr>
            <a:picLocks noChangeAspect="1" noChangeArrowheads="1"/>
          </p:cNvPicPr>
          <p:nvPr/>
        </p:nvPicPr>
        <p:blipFill>
          <a:blip r:embed="rId4" cstate="print"/>
          <a:srcRect/>
          <a:stretch>
            <a:fillRect/>
          </a:stretch>
        </p:blipFill>
        <p:spPr bwMode="auto">
          <a:xfrm>
            <a:off x="6463479" y="2759075"/>
            <a:ext cx="2547937" cy="3413125"/>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indent="0"/>
            <a:r>
              <a:rPr lang="en-US" dirty="0"/>
              <a:t>The hydrologic  and sediment regimes are affected by certain characteristics of the watershed.</a:t>
            </a:r>
          </a:p>
          <a:p>
            <a:pPr>
              <a:buNone/>
            </a:pPr>
            <a:endParaRPr lang="en-US" dirty="0"/>
          </a:p>
          <a:p>
            <a:pPr>
              <a:buNone/>
            </a:pPr>
            <a:endParaRPr lang="en-US" dirty="0"/>
          </a:p>
        </p:txBody>
      </p:sp>
      <p:pic>
        <p:nvPicPr>
          <p:cNvPr id="1027" name="Picture 3" descr="C:\Documents and Settings\shaynej\Desktop\TierOne2-12-13\Part 01\Photos\RegimesFactors3.png"/>
          <p:cNvPicPr>
            <a:picLocks noChangeAspect="1" noChangeArrowheads="1"/>
          </p:cNvPicPr>
          <p:nvPr/>
        </p:nvPicPr>
        <p:blipFill>
          <a:blip r:embed="rId3" cstate="print"/>
          <a:srcRect/>
          <a:stretch>
            <a:fillRect/>
          </a:stretch>
        </p:blipFill>
        <p:spPr bwMode="auto">
          <a:xfrm>
            <a:off x="2765987" y="2971800"/>
            <a:ext cx="5539813" cy="2971800"/>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indent="0"/>
            <a:r>
              <a:rPr lang="en-US" dirty="0"/>
              <a:t>Hydrologic and sediment regimes are strongly affected by </a:t>
            </a:r>
            <a:r>
              <a:rPr lang="en-US" b="1" dirty="0">
                <a:solidFill>
                  <a:schemeClr val="accent2">
                    <a:lumMod val="75000"/>
                  </a:schemeClr>
                </a:solidFill>
              </a:rPr>
              <a:t>land use </a:t>
            </a:r>
            <a:r>
              <a:rPr lang="en-US" dirty="0"/>
              <a:t>and </a:t>
            </a:r>
            <a:r>
              <a:rPr lang="en-US" b="1" dirty="0">
                <a:solidFill>
                  <a:schemeClr val="accent2">
                    <a:lumMod val="75000"/>
                  </a:schemeClr>
                </a:solidFill>
              </a:rPr>
              <a:t>land cover</a:t>
            </a:r>
            <a:r>
              <a:rPr lang="en-US" dirty="0"/>
              <a:t>. </a:t>
            </a:r>
          </a:p>
          <a:p>
            <a:pPr>
              <a:buNone/>
            </a:pPr>
            <a:endParaRPr lang="en-US" dirty="0"/>
          </a:p>
          <a:p>
            <a:pPr>
              <a:buNone/>
            </a:pPr>
            <a:endParaRPr lang="en-US" dirty="0"/>
          </a:p>
        </p:txBody>
      </p:sp>
      <p:pic>
        <p:nvPicPr>
          <p:cNvPr id="1026" name="Picture 2" descr="C:\Documents and Settings\shaynej\Desktop\TierOne2-28-13\Part 01\Photos\Land Use 1.png"/>
          <p:cNvPicPr>
            <a:picLocks noChangeAspect="1" noChangeArrowheads="1"/>
          </p:cNvPicPr>
          <p:nvPr/>
        </p:nvPicPr>
        <p:blipFill>
          <a:blip r:embed="rId3" cstate="print"/>
          <a:srcRect l="508" r="1138"/>
          <a:stretch>
            <a:fillRect/>
          </a:stretch>
        </p:blipFill>
        <p:spPr bwMode="auto">
          <a:xfrm>
            <a:off x="3455894" y="2514600"/>
            <a:ext cx="5204012" cy="4084637"/>
          </a:xfrm>
          <a:prstGeom prst="rect">
            <a:avLst/>
          </a:prstGeom>
          <a:noFill/>
          <a:ln w="19050">
            <a:solidFill>
              <a:schemeClr val="tx1"/>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indent="0"/>
            <a:r>
              <a:rPr lang="en-US" b="1" dirty="0">
                <a:solidFill>
                  <a:schemeClr val="accent2">
                    <a:lumMod val="75000"/>
                  </a:schemeClr>
                </a:solidFill>
              </a:rPr>
              <a:t>Land uses </a:t>
            </a:r>
            <a:r>
              <a:rPr lang="en-US" dirty="0"/>
              <a:t>that require constructed drainage networks increase the rate at which rainwater is delivered to the river.</a:t>
            </a:r>
          </a:p>
          <a:p>
            <a:pPr>
              <a:buNone/>
            </a:pPr>
            <a:endParaRPr lang="en-US" dirty="0"/>
          </a:p>
        </p:txBody>
      </p:sp>
      <p:pic>
        <p:nvPicPr>
          <p:cNvPr id="4" name="Picture 2" descr="BBRBanner1"/>
          <p:cNvPicPr>
            <a:picLocks noChangeAspect="1" noChangeArrowheads="1"/>
          </p:cNvPicPr>
          <p:nvPr/>
        </p:nvPicPr>
        <p:blipFill>
          <a:blip r:embed="rId3" cstate="print"/>
          <a:srcRect/>
          <a:stretch>
            <a:fillRect/>
          </a:stretch>
        </p:blipFill>
        <p:spPr bwMode="auto">
          <a:xfrm>
            <a:off x="5399315" y="1752600"/>
            <a:ext cx="3135085" cy="22860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03426" name="Picture 2" descr="http://static.flickr.com/2070/2314848028_7bdeb9d405.jpg"/>
          <p:cNvPicPr>
            <a:picLocks noChangeAspect="1" noChangeArrowheads="1"/>
          </p:cNvPicPr>
          <p:nvPr/>
        </p:nvPicPr>
        <p:blipFill>
          <a:blip r:embed="rId4" cstate="print"/>
          <a:srcRect t="10000"/>
          <a:stretch>
            <a:fillRect/>
          </a:stretch>
        </p:blipFill>
        <p:spPr bwMode="auto">
          <a:xfrm>
            <a:off x="4076700" y="4038600"/>
            <a:ext cx="3175000" cy="2286000"/>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 y="2590800"/>
            <a:ext cx="8686800" cy="3886200"/>
          </a:xfrm>
        </p:spPr>
        <p:txBody>
          <a:bodyPr>
            <a:normAutofit/>
          </a:bodyPr>
          <a:lstStyle/>
          <a:p>
            <a:pPr indent="0">
              <a:buClr>
                <a:schemeClr val="bg2"/>
              </a:buClr>
              <a:buNone/>
            </a:pPr>
            <a:r>
              <a:rPr lang="en-US" dirty="0"/>
              <a:t>This training module presents an exploration of </a:t>
            </a:r>
          </a:p>
          <a:p>
            <a:pPr marL="731520" indent="-457200">
              <a:buClr>
                <a:schemeClr val="bg2"/>
              </a:buClr>
              <a:buFont typeface="Wingdings" pitchFamily="2" charset="2"/>
              <a:buChar char="ü"/>
            </a:pPr>
            <a:r>
              <a:rPr lang="en-US" dirty="0"/>
              <a:t>rivers and the physical adjustments they undergo in response to changes on the landscape and to their channels; </a:t>
            </a:r>
          </a:p>
          <a:p>
            <a:pPr indent="0">
              <a:buClr>
                <a:schemeClr val="bg2"/>
              </a:buClr>
              <a:buNone/>
            </a:pPr>
            <a:r>
              <a:rPr lang="en-US" sz="400" dirty="0"/>
              <a:t> </a:t>
            </a:r>
          </a:p>
          <a:p>
            <a:pPr marL="731520" indent="-457200">
              <a:buClr>
                <a:schemeClr val="bg2"/>
              </a:buClr>
              <a:buFont typeface="Wingdings" pitchFamily="2" charset="2"/>
              <a:buChar char="ü"/>
            </a:pPr>
            <a:r>
              <a:rPr lang="en-US" dirty="0"/>
              <a:t>the historic approaches to river management and their consequences;  and</a:t>
            </a:r>
          </a:p>
          <a:p>
            <a:pPr marL="731520" indent="-457200">
              <a:buClr>
                <a:schemeClr val="bg2"/>
              </a:buClr>
              <a:buFont typeface="Wingdings" pitchFamily="2" charset="2"/>
              <a:buChar char="ü"/>
            </a:pPr>
            <a:endParaRPr lang="en-US" sz="400" dirty="0"/>
          </a:p>
          <a:p>
            <a:pPr marL="731520" indent="-457200">
              <a:buClr>
                <a:schemeClr val="bg2"/>
              </a:buClr>
              <a:buFont typeface="Wingdings" pitchFamily="2" charset="2"/>
              <a:buChar char="ü"/>
            </a:pPr>
            <a:r>
              <a:rPr lang="en-US" dirty="0"/>
              <a:t>alternative management practices to minimize impacts on the stream processes that naturally maintain river stability. </a:t>
            </a:r>
          </a:p>
        </p:txBody>
      </p:sp>
      <p:sp>
        <p:nvSpPr>
          <p:cNvPr id="5" name="Content Placeholder 4"/>
          <p:cNvSpPr>
            <a:spLocks noGrp="1"/>
          </p:cNvSpPr>
          <p:nvPr>
            <p:ph sz="quarter" idx="14"/>
          </p:nvPr>
        </p:nvSpPr>
        <p:spPr>
          <a:xfrm>
            <a:off x="152400" y="1905000"/>
            <a:ext cx="4727448" cy="533400"/>
          </a:xfrm>
        </p:spPr>
        <p:txBody>
          <a:bodyPr/>
          <a:lstStyle/>
          <a:p>
            <a:r>
              <a:rPr lang="en-US" dirty="0"/>
              <a:t>Training Overview</a:t>
            </a:r>
          </a:p>
        </p:txBody>
      </p:sp>
      <p:sp>
        <p:nvSpPr>
          <p:cNvPr id="2" name="Title 1"/>
          <p:cNvSpPr>
            <a:spLocks noGrp="1"/>
          </p:cNvSpPr>
          <p:nvPr>
            <p:ph type="title" idx="4294967295"/>
          </p:nvPr>
        </p:nvSpPr>
        <p:spPr>
          <a:xfrm>
            <a:off x="304800" y="152400"/>
            <a:ext cx="8458200" cy="1295400"/>
          </a:xfrm>
        </p:spPr>
        <p:txBody>
          <a:bodyPr>
            <a:noAutofit/>
          </a:bodyPr>
          <a:lstStyle/>
          <a:p>
            <a:pPr algn="ctr"/>
            <a:r>
              <a:rPr lang="en-US" dirty="0">
                <a:solidFill>
                  <a:schemeClr val="tx1"/>
                </a:solidFill>
                <a:latin typeface="+mn-lt"/>
              </a:rPr>
              <a:t>An Introduction To </a:t>
            </a:r>
            <a:br>
              <a:rPr lang="en-US" dirty="0">
                <a:solidFill>
                  <a:schemeClr val="tx1"/>
                </a:solidFill>
                <a:latin typeface="+mn-lt"/>
              </a:rPr>
            </a:br>
            <a:r>
              <a:rPr lang="en-US" dirty="0">
                <a:solidFill>
                  <a:schemeClr val="tx1"/>
                </a:solidFill>
                <a:latin typeface="+mn-lt"/>
              </a:rPr>
              <a:t>River Processes and Management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indent="0"/>
            <a:r>
              <a:rPr lang="en-US" b="1" dirty="0">
                <a:solidFill>
                  <a:schemeClr val="accent2">
                    <a:lumMod val="75000"/>
                  </a:schemeClr>
                </a:solidFill>
              </a:rPr>
              <a:t>Land cover</a:t>
            </a:r>
            <a:r>
              <a:rPr lang="en-US" dirty="0"/>
              <a:t> such as vegetation absorbs rainwater and prevents erosion of sediment greatly reducing the amounts of each that are delivered to the river.</a:t>
            </a:r>
          </a:p>
          <a:p>
            <a:pPr>
              <a:buNone/>
            </a:pPr>
            <a:endParaRPr lang="en-US" dirty="0"/>
          </a:p>
        </p:txBody>
      </p:sp>
      <p:pic>
        <p:nvPicPr>
          <p:cNvPr id="163844" name="Picture 4" descr="http://www.soilsforsalmon.org/img/native.jpg"/>
          <p:cNvPicPr>
            <a:picLocks noChangeAspect="1" noChangeArrowheads="1"/>
          </p:cNvPicPr>
          <p:nvPr/>
        </p:nvPicPr>
        <p:blipFill>
          <a:blip r:embed="rId3" cstate="print"/>
          <a:srcRect/>
          <a:stretch>
            <a:fillRect/>
          </a:stretch>
        </p:blipFill>
        <p:spPr bwMode="auto">
          <a:xfrm>
            <a:off x="5029200" y="1828800"/>
            <a:ext cx="3684233" cy="22860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5" name="Picture 4" descr="http://www.brainsturbator.com/images/uploads/boundary-suburban-erosion.jpg"/>
          <p:cNvPicPr>
            <a:picLocks noChangeAspect="1" noChangeArrowheads="1"/>
          </p:cNvPicPr>
          <p:nvPr/>
        </p:nvPicPr>
        <p:blipFill>
          <a:blip r:embed="rId4" cstate="print"/>
          <a:srcRect/>
          <a:stretch>
            <a:fillRect/>
          </a:stretch>
        </p:blipFill>
        <p:spPr bwMode="auto">
          <a:xfrm>
            <a:off x="3503230" y="4191000"/>
            <a:ext cx="3202370" cy="2286000"/>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indent="0"/>
            <a:r>
              <a:rPr lang="en-US" b="1" dirty="0">
                <a:solidFill>
                  <a:schemeClr val="bg2"/>
                </a:solidFill>
              </a:rPr>
              <a:t>Land cover </a:t>
            </a:r>
            <a:r>
              <a:rPr lang="en-US" dirty="0"/>
              <a:t>such as pavement and other </a:t>
            </a:r>
            <a:r>
              <a:rPr lang="en-US" b="1" dirty="0">
                <a:solidFill>
                  <a:schemeClr val="bg2">
                    <a:lumMod val="40000"/>
                    <a:lumOff val="60000"/>
                  </a:schemeClr>
                </a:solidFill>
              </a:rPr>
              <a:t>impervious surfaces </a:t>
            </a:r>
            <a:r>
              <a:rPr lang="en-US" dirty="0"/>
              <a:t>rapidly shed the majority of rainwater, resulting in a river that rises more dramatically in response to rain and snowmelt events.</a:t>
            </a:r>
          </a:p>
          <a:p>
            <a:pPr>
              <a:buNone/>
            </a:pPr>
            <a:endParaRPr lang="en-US" dirty="0"/>
          </a:p>
          <a:p>
            <a:pPr>
              <a:buNone/>
            </a:pPr>
            <a:endParaRPr lang="en-US" dirty="0"/>
          </a:p>
        </p:txBody>
      </p:sp>
      <p:pic>
        <p:nvPicPr>
          <p:cNvPr id="2050" name="Picture 2"/>
          <p:cNvPicPr>
            <a:picLocks noChangeAspect="1" noChangeArrowheads="1"/>
          </p:cNvPicPr>
          <p:nvPr/>
        </p:nvPicPr>
        <p:blipFill>
          <a:blip r:embed="rId3" cstate="print"/>
          <a:srcRect l="32830" b="45455"/>
          <a:stretch>
            <a:fillRect/>
          </a:stretch>
        </p:blipFill>
        <p:spPr bwMode="auto">
          <a:xfrm>
            <a:off x="3637587" y="4114800"/>
            <a:ext cx="3753813" cy="2286000"/>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pic>
        <p:nvPicPr>
          <p:cNvPr id="163846" name="Picture 6" descr="http://www.soilsforsalmon.org/img/disturbed.jpg"/>
          <p:cNvPicPr>
            <a:picLocks noChangeAspect="1" noChangeArrowheads="1"/>
          </p:cNvPicPr>
          <p:nvPr/>
        </p:nvPicPr>
        <p:blipFill>
          <a:blip r:embed="rId4" cstate="print"/>
          <a:srcRect/>
          <a:stretch>
            <a:fillRect/>
          </a:stretch>
        </p:blipFill>
        <p:spPr bwMode="auto">
          <a:xfrm>
            <a:off x="5154966" y="1600200"/>
            <a:ext cx="3684234" cy="2286000"/>
          </a:xfrm>
          <a:prstGeom prst="rect">
            <a:avLst/>
          </a:prstGeom>
          <a:noFill/>
          <a:ln w="12700">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indent="0"/>
            <a:r>
              <a:rPr lang="en-US" dirty="0"/>
              <a:t>Lakes, ponds, wetlands and floodplains provide </a:t>
            </a:r>
            <a:r>
              <a:rPr lang="en-US" b="1" dirty="0">
                <a:solidFill>
                  <a:srgbClr val="FFFF00"/>
                </a:solidFill>
              </a:rPr>
              <a:t>storage</a:t>
            </a:r>
            <a:r>
              <a:rPr lang="en-US" dirty="0"/>
              <a:t> of runoff during storm and snowmelt events.</a:t>
            </a:r>
          </a:p>
          <a:p>
            <a:endParaRPr lang="en-US" dirty="0"/>
          </a:p>
          <a:p>
            <a:pPr>
              <a:buNone/>
            </a:pPr>
            <a:endParaRPr lang="en-US" dirty="0"/>
          </a:p>
          <a:p>
            <a:pPr>
              <a:buNone/>
            </a:pPr>
            <a:endParaRPr lang="en-US" dirty="0"/>
          </a:p>
        </p:txBody>
      </p:sp>
      <p:grpSp>
        <p:nvGrpSpPr>
          <p:cNvPr id="23" name="Group 22"/>
          <p:cNvGrpSpPr>
            <a:grpSpLocks noChangeAspect="1"/>
          </p:cNvGrpSpPr>
          <p:nvPr/>
        </p:nvGrpSpPr>
        <p:grpSpPr>
          <a:xfrm>
            <a:off x="4800600" y="2209800"/>
            <a:ext cx="3398107" cy="4023360"/>
            <a:chOff x="4800600" y="1600200"/>
            <a:chExt cx="4118918" cy="4876800"/>
          </a:xfrm>
          <a:effectLst>
            <a:outerShdw blurRad="50800" dist="38100" dir="2700000" algn="tl" rotWithShape="0">
              <a:prstClr val="black">
                <a:alpha val="40000"/>
              </a:prstClr>
            </a:outerShdw>
          </a:effectLst>
        </p:grpSpPr>
        <p:pic>
          <p:nvPicPr>
            <p:cNvPr id="5" name="Picture 2" descr="http://www.h2owell.com/images/hydrologic-cycle-big.png"/>
            <p:cNvPicPr>
              <a:picLocks noChangeAspect="1" noChangeArrowheads="1"/>
            </p:cNvPicPr>
            <p:nvPr/>
          </p:nvPicPr>
          <p:blipFill>
            <a:blip r:embed="rId3" cstate="print"/>
            <a:srcRect b="-143"/>
            <a:stretch>
              <a:fillRect/>
            </a:stretch>
          </p:blipFill>
          <p:spPr bwMode="auto">
            <a:xfrm>
              <a:off x="5181600" y="1600200"/>
              <a:ext cx="3737918" cy="3657600"/>
            </a:xfrm>
            <a:prstGeom prst="rect">
              <a:avLst/>
            </a:prstGeom>
            <a:noFill/>
            <a:ln>
              <a:solidFill>
                <a:schemeClr val="tx1"/>
              </a:solidFill>
            </a:ln>
          </p:spPr>
        </p:pic>
        <p:pic>
          <p:nvPicPr>
            <p:cNvPr id="6" name="Picture 2" descr="http://www.h2owell.com/images/hydrologic-cycle-big.png"/>
            <p:cNvPicPr>
              <a:picLocks noChangeAspect="1" noChangeArrowheads="1"/>
            </p:cNvPicPr>
            <p:nvPr/>
          </p:nvPicPr>
          <p:blipFill>
            <a:blip r:embed="rId3" cstate="print"/>
            <a:srcRect l="22424" t="31295" r="42920" b="33238"/>
            <a:stretch>
              <a:fillRect/>
            </a:stretch>
          </p:blipFill>
          <p:spPr bwMode="auto">
            <a:xfrm>
              <a:off x="4800600" y="3886200"/>
              <a:ext cx="2590800" cy="2590800"/>
            </a:xfrm>
            <a:prstGeom prst="rect">
              <a:avLst/>
            </a:prstGeom>
            <a:noFill/>
            <a:ln>
              <a:solidFill>
                <a:schemeClr val="tx1"/>
              </a:solidFill>
            </a:ln>
          </p:spPr>
        </p:pic>
        <p:cxnSp>
          <p:nvCxnSpPr>
            <p:cNvPr id="8" name="Straight Connector 7"/>
            <p:cNvCxnSpPr/>
            <p:nvPr/>
          </p:nvCxnSpPr>
          <p:spPr>
            <a:xfrm flipV="1">
              <a:off x="4800600" y="3048000"/>
              <a:ext cx="15240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7086600" y="3657600"/>
              <a:ext cx="3048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6" idx="0"/>
            </p:cNvCxnSpPr>
            <p:nvPr/>
          </p:nvCxnSpPr>
          <p:spPr>
            <a:xfrm flipH="1">
              <a:off x="6096000" y="3657600"/>
              <a:ext cx="228600"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324600" y="3048000"/>
              <a:ext cx="762000" cy="609600"/>
            </a:xfrm>
            <a:prstGeom prst="rect">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indent="0"/>
            <a:r>
              <a:rPr lang="en-US" dirty="0"/>
              <a:t>Steep </a:t>
            </a:r>
            <a:r>
              <a:rPr lang="en-US" b="1" dirty="0">
                <a:solidFill>
                  <a:schemeClr val="bg2"/>
                </a:solidFill>
              </a:rPr>
              <a:t>slopes</a:t>
            </a:r>
            <a:r>
              <a:rPr lang="en-US" dirty="0"/>
              <a:t> shed water more rapidly and produce more landslides and other erosional events than flat slopes.  </a:t>
            </a:r>
          </a:p>
          <a:p>
            <a:pPr>
              <a:buNone/>
            </a:pPr>
            <a:endParaRPr lang="en-US" dirty="0"/>
          </a:p>
          <a:p>
            <a:pPr>
              <a:buNone/>
            </a:pPr>
            <a:endParaRPr lang="en-US" dirty="0"/>
          </a:p>
        </p:txBody>
      </p:sp>
      <p:pic>
        <p:nvPicPr>
          <p:cNvPr id="306178" name="Picture 2" descr="http://peakery.com/static/images/items/main/white-rocks-vermont-0.JPG.910x580_q85_crop-top.jpg"/>
          <p:cNvPicPr>
            <a:picLocks noChangeAspect="1" noChangeArrowheads="1"/>
          </p:cNvPicPr>
          <p:nvPr/>
        </p:nvPicPr>
        <p:blipFill>
          <a:blip r:embed="rId3" cstate="print"/>
          <a:srcRect l="14057"/>
          <a:stretch>
            <a:fillRect/>
          </a:stretch>
        </p:blipFill>
        <p:spPr bwMode="auto">
          <a:xfrm>
            <a:off x="5638799" y="1676400"/>
            <a:ext cx="3084794" cy="2286000"/>
          </a:xfrm>
          <a:prstGeom prst="rect">
            <a:avLst/>
          </a:prstGeom>
          <a:noFill/>
          <a:ln w="19050">
            <a:solidFill>
              <a:schemeClr val="tx1"/>
            </a:solidFill>
          </a:ln>
          <a:effectLst>
            <a:outerShdw blurRad="50800" dist="38100" dir="2700000" algn="tl" rotWithShape="0">
              <a:prstClr val="black">
                <a:alpha val="40000"/>
              </a:prstClr>
            </a:outerShdw>
          </a:effectLst>
        </p:spPr>
      </p:pic>
      <p:grpSp>
        <p:nvGrpSpPr>
          <p:cNvPr id="7" name="Group 6"/>
          <p:cNvGrpSpPr/>
          <p:nvPr/>
        </p:nvGrpSpPr>
        <p:grpSpPr>
          <a:xfrm>
            <a:off x="3753541" y="4038600"/>
            <a:ext cx="3028259" cy="2286000"/>
            <a:chOff x="3429000" y="4038600"/>
            <a:chExt cx="3028259" cy="2286000"/>
          </a:xfrm>
          <a:effectLst>
            <a:outerShdw blurRad="50800" dist="38100" dir="2700000" algn="tl" rotWithShape="0">
              <a:prstClr val="black">
                <a:alpha val="40000"/>
              </a:prstClr>
            </a:outerShdw>
          </a:effectLst>
        </p:grpSpPr>
        <p:pic>
          <p:nvPicPr>
            <p:cNvPr id="234499" name="Picture 3"/>
            <p:cNvPicPr>
              <a:picLocks noChangeAspect="1" noChangeArrowheads="1"/>
            </p:cNvPicPr>
            <p:nvPr/>
          </p:nvPicPr>
          <p:blipFill>
            <a:blip r:embed="rId4" cstate="print"/>
            <a:srcRect/>
            <a:stretch>
              <a:fillRect/>
            </a:stretch>
          </p:blipFill>
          <p:spPr bwMode="auto">
            <a:xfrm>
              <a:off x="3429000" y="4038600"/>
              <a:ext cx="3028259" cy="2286000"/>
            </a:xfrm>
            <a:prstGeom prst="rect">
              <a:avLst/>
            </a:prstGeom>
            <a:noFill/>
            <a:ln w="19050">
              <a:solidFill>
                <a:schemeClr val="tx1"/>
              </a:solidFill>
              <a:miter lim="800000"/>
              <a:headEnd/>
              <a:tailEnd/>
            </a:ln>
          </p:spPr>
        </p:pic>
        <p:sp>
          <p:nvSpPr>
            <p:cNvPr id="6" name="Rectangle 5"/>
            <p:cNvSpPr/>
            <p:nvPr/>
          </p:nvSpPr>
          <p:spPr>
            <a:xfrm>
              <a:off x="3453865" y="4093945"/>
              <a:ext cx="916004" cy="333676"/>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indent="0"/>
            <a:r>
              <a:rPr lang="en-US" dirty="0"/>
              <a:t>Thick organic</a:t>
            </a:r>
            <a:r>
              <a:rPr lang="en-US" b="1" dirty="0">
                <a:solidFill>
                  <a:schemeClr val="bg2"/>
                </a:solidFill>
              </a:rPr>
              <a:t> Soils</a:t>
            </a:r>
            <a:r>
              <a:rPr lang="en-US" dirty="0"/>
              <a:t> soak up rainwater and snowmelt and resist the erosive forces of flowing water.</a:t>
            </a:r>
          </a:p>
          <a:p>
            <a:pPr>
              <a:buNone/>
            </a:pPr>
            <a:endParaRPr lang="en-US" dirty="0"/>
          </a:p>
          <a:p>
            <a:pPr>
              <a:buNone/>
            </a:pPr>
            <a:endParaRPr lang="en-US" dirty="0"/>
          </a:p>
        </p:txBody>
      </p:sp>
      <p:pic>
        <p:nvPicPr>
          <p:cNvPr id="165890" name="Picture 2" descr="http://techalive.mtu.edu/meec/module01/images/Infiltration.jpg"/>
          <p:cNvPicPr>
            <a:picLocks noChangeAspect="1" noChangeArrowheads="1"/>
          </p:cNvPicPr>
          <p:nvPr/>
        </p:nvPicPr>
        <p:blipFill>
          <a:blip r:embed="rId3" cstate="print"/>
          <a:srcRect/>
          <a:stretch>
            <a:fillRect/>
          </a:stretch>
        </p:blipFill>
        <p:spPr bwMode="auto">
          <a:xfrm>
            <a:off x="4267200" y="4541520"/>
            <a:ext cx="2163796" cy="2011680"/>
          </a:xfrm>
          <a:prstGeom prst="rect">
            <a:avLst/>
          </a:prstGeom>
          <a:ln w="19050" cap="sq">
            <a:solidFill>
              <a:srgbClr val="000000"/>
            </a:solidFill>
            <a:prstDash val="solid"/>
            <a:miter lim="800000"/>
          </a:ln>
          <a:effectLst>
            <a:outerShdw blurRad="50800" dist="38100" dir="2700000" algn="tl" rotWithShape="0">
              <a:prstClr val="black">
                <a:alpha val="40000"/>
              </a:prstClr>
            </a:outerShdw>
          </a:effectLst>
        </p:spPr>
      </p:pic>
      <p:pic>
        <p:nvPicPr>
          <p:cNvPr id="165892" name="Picture 4" descr="http://www.atmos.albany.edu/daes/atmclasses/atm407/soil_xsec.jpg"/>
          <p:cNvPicPr>
            <a:picLocks noChangeAspect="1" noChangeArrowheads="1"/>
          </p:cNvPicPr>
          <p:nvPr/>
        </p:nvPicPr>
        <p:blipFill>
          <a:blip r:embed="rId4" cstate="print"/>
          <a:srcRect/>
          <a:stretch>
            <a:fillRect/>
          </a:stretch>
        </p:blipFill>
        <p:spPr bwMode="auto">
          <a:xfrm>
            <a:off x="5410200" y="2407920"/>
            <a:ext cx="3022956" cy="2011680"/>
          </a:xfrm>
          <a:prstGeom prst="rect">
            <a:avLst/>
          </a:prstGeom>
          <a:ln w="19050" cap="sq" cmpd="thickThin">
            <a:solidFill>
              <a:srgbClr val="000000"/>
            </a:solidFill>
            <a:prstDash val="solid"/>
            <a:miter lim="800000"/>
          </a:ln>
          <a:effectLst>
            <a:outerShdw blurRad="50800" dist="38100" dir="2700000" algn="tl" rotWithShape="0">
              <a:prstClr val="black">
                <a:alpha val="40000"/>
              </a:prst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43000" y="2133600"/>
            <a:ext cx="6858000" cy="4114800"/>
            <a:chOff x="1143000" y="2133600"/>
            <a:chExt cx="6858000" cy="4114800"/>
          </a:xfrm>
        </p:grpSpPr>
        <p:sp>
          <p:nvSpPr>
            <p:cNvPr id="3" name="Rounded Rectangle 2"/>
            <p:cNvSpPr/>
            <p:nvPr/>
          </p:nvSpPr>
          <p:spPr>
            <a:xfrm>
              <a:off x="1143000" y="2133600"/>
              <a:ext cx="6858000" cy="4114800"/>
            </a:xfrm>
            <a:prstGeom prst="roundRect">
              <a:avLst/>
            </a:prstGeom>
            <a:solidFill>
              <a:schemeClr val="bg1">
                <a:lumMod val="75000"/>
              </a:schemeClr>
            </a:solidFill>
            <a:ln w="38100">
              <a:solidFill>
                <a:schemeClr val="tx1"/>
              </a:solidFill>
            </a:ln>
            <a:effectLst>
              <a:innerShdw blurRad="114300">
                <a:prstClr val="black"/>
              </a:inn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endParaRPr>
            </a:p>
            <a:p>
              <a:pPr algn="ctr"/>
              <a:r>
                <a:rPr lang="en-US" sz="4000" b="1" dirty="0">
                  <a:solidFill>
                    <a:schemeClr val="tx1"/>
                  </a:solidFill>
                </a:rPr>
                <a:t>Wetland Storage, Soils and the Hydrologic Regime of the Otter Creek </a:t>
              </a:r>
            </a:p>
            <a:p>
              <a:pPr algn="ctr"/>
              <a:endParaRPr lang="en-US" sz="2800" dirty="0">
                <a:solidFill>
                  <a:schemeClr val="tx1"/>
                </a:solidFill>
              </a:endParaRPr>
            </a:p>
            <a:p>
              <a:pPr algn="ctr"/>
              <a:endParaRPr lang="en-US" sz="4000" dirty="0">
                <a:solidFill>
                  <a:schemeClr val="tx1"/>
                </a:solidFill>
              </a:endParaRPr>
            </a:p>
          </p:txBody>
        </p:sp>
        <p:sp>
          <p:nvSpPr>
            <p:cNvPr id="4" name="Rounded Rectangle 3">
              <a:hlinkClick r:id="rId3"/>
            </p:cNvPr>
            <p:cNvSpPr/>
            <p:nvPr/>
          </p:nvSpPr>
          <p:spPr>
            <a:xfrm>
              <a:off x="2743200" y="5105400"/>
              <a:ext cx="3657600" cy="762000"/>
            </a:xfrm>
            <a:prstGeom prst="roundRect">
              <a:avLst/>
            </a:prstGeom>
            <a:solidFill>
              <a:schemeClr val="tx1">
                <a:lumMod val="75000"/>
                <a:lumOff val="2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20000"/>
                      <a:lumOff val="80000"/>
                    </a:schemeClr>
                  </a:solidFill>
                  <a:hlinkClick r:id="rId3"/>
                </a:rPr>
                <a:t>(Click here to play video.)</a:t>
              </a:r>
              <a:endParaRPr lang="en-US" dirty="0">
                <a:solidFill>
                  <a:schemeClr val="bg1">
                    <a:lumMod val="20000"/>
                    <a:lumOff val="80000"/>
                  </a:schemeClr>
                </a:solidFil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 y="1524000"/>
            <a:ext cx="7543800" cy="4953000"/>
          </a:xfrm>
        </p:spPr>
        <p:txBody>
          <a:bodyPr>
            <a:normAutofit fontScale="92500"/>
          </a:bodyPr>
          <a:lstStyle/>
          <a:p>
            <a:r>
              <a:rPr lang="en-US" dirty="0"/>
              <a:t>Questions:</a:t>
            </a:r>
            <a:endParaRPr lang="en-US" sz="2200" dirty="0"/>
          </a:p>
          <a:p>
            <a:pPr indent="-285750">
              <a:lnSpc>
                <a:spcPct val="150000"/>
              </a:lnSpc>
              <a:spcBef>
                <a:spcPct val="20000"/>
              </a:spcBef>
              <a:defRPr/>
            </a:pPr>
            <a:r>
              <a:rPr lang="en-US" sz="2400" dirty="0"/>
              <a:t>The hydrologic regime describes the amount and rate at which _______________ is delivered to the river from its watershed?</a:t>
            </a:r>
          </a:p>
          <a:p>
            <a:pPr indent="-285750">
              <a:spcBef>
                <a:spcPct val="20000"/>
              </a:spcBef>
              <a:defRPr/>
            </a:pPr>
            <a:endParaRPr lang="en-US" sz="2400" dirty="0"/>
          </a:p>
          <a:p>
            <a:pPr indent="-285750">
              <a:lnSpc>
                <a:spcPct val="160000"/>
              </a:lnSpc>
              <a:spcBef>
                <a:spcPct val="20000"/>
              </a:spcBef>
              <a:defRPr/>
            </a:pPr>
            <a:r>
              <a:rPr lang="en-US" sz="2400" dirty="0"/>
              <a:t>The sediment regime describes the amount and rate at which ______________ is delivered to the river from the watershed?</a:t>
            </a:r>
          </a:p>
          <a:p>
            <a:pPr indent="-285750">
              <a:spcBef>
                <a:spcPct val="20000"/>
              </a:spcBef>
              <a:defRPr/>
            </a:pPr>
            <a:endParaRPr lang="en-US" sz="2400" dirty="0"/>
          </a:p>
          <a:p>
            <a:pPr indent="-285750">
              <a:lnSpc>
                <a:spcPct val="150000"/>
              </a:lnSpc>
              <a:spcBef>
                <a:spcPct val="20000"/>
              </a:spcBef>
              <a:defRPr/>
            </a:pPr>
            <a:r>
              <a:rPr lang="en-US" sz="2400" dirty="0"/>
              <a:t>What characteristics of a watershed affect the hydrologic and sediment regimes?</a:t>
            </a:r>
          </a:p>
          <a:p>
            <a:pPr marL="560070" lvl="1" indent="-285750">
              <a:spcBef>
                <a:spcPct val="20000"/>
              </a:spcBef>
              <a:defRPr/>
            </a:pPr>
            <a:endParaRPr lang="en-US" sz="2800" dirty="0"/>
          </a:p>
          <a:p>
            <a:pPr>
              <a:buNone/>
            </a:pPr>
            <a:endParaRPr lang="en-US" dirty="0"/>
          </a:p>
          <a:p>
            <a:pPr>
              <a:buNone/>
            </a:pPr>
            <a:endParaRPr lang="en-US" dirty="0"/>
          </a:p>
        </p:txBody>
      </p:sp>
      <p:sp>
        <p:nvSpPr>
          <p:cNvPr id="6" name="Rounded Rectangle 5"/>
          <p:cNvSpPr/>
          <p:nvPr/>
        </p:nvSpPr>
        <p:spPr>
          <a:xfrm>
            <a:off x="564931" y="2535621"/>
            <a:ext cx="1894491" cy="32582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Water</a:t>
            </a:r>
          </a:p>
        </p:txBody>
      </p:sp>
      <p:sp>
        <p:nvSpPr>
          <p:cNvPr id="7" name="Rounded Rectangle 6"/>
          <p:cNvSpPr/>
          <p:nvPr/>
        </p:nvSpPr>
        <p:spPr>
          <a:xfrm>
            <a:off x="667407" y="2577662"/>
            <a:ext cx="1686911" cy="249621"/>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8" name="Rounded Rectangle 7"/>
          <p:cNvSpPr/>
          <p:nvPr/>
        </p:nvSpPr>
        <p:spPr>
          <a:xfrm>
            <a:off x="567559" y="4064874"/>
            <a:ext cx="1765737" cy="335018"/>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Sediment</a:t>
            </a:r>
          </a:p>
        </p:txBody>
      </p:sp>
      <p:sp>
        <p:nvSpPr>
          <p:cNvPr id="9" name="Rounded Rectangle 8"/>
          <p:cNvSpPr/>
          <p:nvPr/>
        </p:nvSpPr>
        <p:spPr>
          <a:xfrm>
            <a:off x="599090" y="4099034"/>
            <a:ext cx="1689538" cy="268014"/>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10" name="Rounded Rectangle 9"/>
          <p:cNvSpPr>
            <a:spLocks noChangeAspect="1"/>
          </p:cNvSpPr>
          <p:nvPr/>
        </p:nvSpPr>
        <p:spPr>
          <a:xfrm>
            <a:off x="1479330" y="5559972"/>
            <a:ext cx="1839656" cy="338328"/>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Land Cover</a:t>
            </a:r>
          </a:p>
        </p:txBody>
      </p:sp>
      <p:sp>
        <p:nvSpPr>
          <p:cNvPr id="11" name="Rounded Rectangle 10"/>
          <p:cNvSpPr/>
          <p:nvPr/>
        </p:nvSpPr>
        <p:spPr>
          <a:xfrm>
            <a:off x="1594945" y="5591503"/>
            <a:ext cx="1676400" cy="268014"/>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12" name="Rounded Rectangle 11"/>
          <p:cNvSpPr>
            <a:spLocks noChangeAspect="1"/>
          </p:cNvSpPr>
          <p:nvPr/>
        </p:nvSpPr>
        <p:spPr>
          <a:xfrm>
            <a:off x="3581400" y="5562600"/>
            <a:ext cx="1839656" cy="338328"/>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Land Use</a:t>
            </a:r>
          </a:p>
        </p:txBody>
      </p:sp>
      <p:sp>
        <p:nvSpPr>
          <p:cNvPr id="13" name="Rounded Rectangle 12"/>
          <p:cNvSpPr>
            <a:spLocks noChangeAspect="1"/>
          </p:cNvSpPr>
          <p:nvPr/>
        </p:nvSpPr>
        <p:spPr>
          <a:xfrm>
            <a:off x="1479331" y="6019800"/>
            <a:ext cx="1839656" cy="338328"/>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Slopes</a:t>
            </a:r>
          </a:p>
        </p:txBody>
      </p:sp>
      <p:sp>
        <p:nvSpPr>
          <p:cNvPr id="14" name="Rounded Rectangle 13"/>
          <p:cNvSpPr>
            <a:spLocks noChangeAspect="1"/>
          </p:cNvSpPr>
          <p:nvPr/>
        </p:nvSpPr>
        <p:spPr>
          <a:xfrm>
            <a:off x="3581400" y="6019800"/>
            <a:ext cx="1839656" cy="338328"/>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Storage</a:t>
            </a:r>
          </a:p>
        </p:txBody>
      </p:sp>
      <p:sp>
        <p:nvSpPr>
          <p:cNvPr id="15" name="Rounded Rectangle 14"/>
          <p:cNvSpPr>
            <a:spLocks noChangeAspect="1"/>
          </p:cNvSpPr>
          <p:nvPr/>
        </p:nvSpPr>
        <p:spPr>
          <a:xfrm>
            <a:off x="5791200" y="5562600"/>
            <a:ext cx="1839656" cy="338328"/>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Soils</a:t>
            </a:r>
          </a:p>
        </p:txBody>
      </p:sp>
      <p:sp>
        <p:nvSpPr>
          <p:cNvPr id="20" name="Rounded Rectangle 19"/>
          <p:cNvSpPr/>
          <p:nvPr/>
        </p:nvSpPr>
        <p:spPr>
          <a:xfrm>
            <a:off x="3660228" y="5596758"/>
            <a:ext cx="1676400" cy="268014"/>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21" name="Rounded Rectangle 20"/>
          <p:cNvSpPr/>
          <p:nvPr/>
        </p:nvSpPr>
        <p:spPr>
          <a:xfrm>
            <a:off x="5820104" y="5580993"/>
            <a:ext cx="1676400" cy="268014"/>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22" name="Rounded Rectangle 21"/>
          <p:cNvSpPr/>
          <p:nvPr/>
        </p:nvSpPr>
        <p:spPr>
          <a:xfrm>
            <a:off x="1621221" y="6069724"/>
            <a:ext cx="1676400" cy="268014"/>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23" name="Rounded Rectangle 22"/>
          <p:cNvSpPr/>
          <p:nvPr/>
        </p:nvSpPr>
        <p:spPr>
          <a:xfrm>
            <a:off x="3644462" y="6064469"/>
            <a:ext cx="1676400" cy="29429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20" grpId="0" animBg="1"/>
      <p:bldP spid="21"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dirty="0"/>
              <a:t>Lesson 2: Understanding River Behavior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indent="0"/>
            <a:r>
              <a:rPr lang="en-US" dirty="0"/>
              <a:t>A river’s morphology is simply its shape.  The morphology of a river is most strongly influenced by its </a:t>
            </a:r>
            <a:r>
              <a:rPr lang="en-US" b="1" dirty="0">
                <a:solidFill>
                  <a:schemeClr val="accent2">
                    <a:lumMod val="75000"/>
                  </a:schemeClr>
                </a:solidFill>
              </a:rPr>
              <a:t>Valley setting </a:t>
            </a:r>
            <a:r>
              <a:rPr lang="en-US" dirty="0"/>
              <a:t>as defined by valley slope, valley width and geology.</a:t>
            </a:r>
          </a:p>
        </p:txBody>
      </p:sp>
      <p:pic>
        <p:nvPicPr>
          <p:cNvPr id="4098" name="Picture 2" descr="C:\Documents and Settings\shaynej\Desktop\TierOne2-12-13\Part 01\Photos\Valley Morphology.png"/>
          <p:cNvPicPr>
            <a:picLocks noChangeAspect="1" noChangeArrowheads="1"/>
          </p:cNvPicPr>
          <p:nvPr/>
        </p:nvPicPr>
        <p:blipFill>
          <a:blip r:embed="rId2" cstate="print"/>
          <a:srcRect l="6020" r="5686"/>
          <a:stretch>
            <a:fillRect/>
          </a:stretch>
        </p:blipFill>
        <p:spPr bwMode="auto">
          <a:xfrm>
            <a:off x="5105400" y="1862137"/>
            <a:ext cx="3352800" cy="4614863"/>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indent="0"/>
            <a:r>
              <a:rPr lang="en-US" dirty="0"/>
              <a:t>A river’s morphology is described by its:</a:t>
            </a:r>
          </a:p>
          <a:p>
            <a:pPr marL="548640" lvl="3">
              <a:buClr>
                <a:schemeClr val="accent2">
                  <a:lumMod val="75000"/>
                </a:schemeClr>
              </a:buClr>
              <a:buFont typeface="Wingdings" pitchFamily="2" charset="2"/>
              <a:buChar char="§"/>
            </a:pPr>
            <a:r>
              <a:rPr lang="en-US" b="1" dirty="0">
                <a:solidFill>
                  <a:schemeClr val="accent2">
                    <a:lumMod val="75000"/>
                  </a:schemeClr>
                </a:solidFill>
              </a:rPr>
              <a:t>Cross Section</a:t>
            </a:r>
          </a:p>
          <a:p>
            <a:pPr marL="548640" lvl="3">
              <a:buClr>
                <a:schemeClr val="accent2">
                  <a:lumMod val="75000"/>
                </a:schemeClr>
              </a:buClr>
              <a:buFont typeface="Wingdings" pitchFamily="2" charset="2"/>
              <a:buChar char="§"/>
            </a:pPr>
            <a:r>
              <a:rPr lang="en-US" b="1" dirty="0">
                <a:solidFill>
                  <a:schemeClr val="accent2">
                    <a:lumMod val="75000"/>
                  </a:schemeClr>
                </a:solidFill>
              </a:rPr>
              <a:t>Profile</a:t>
            </a:r>
          </a:p>
          <a:p>
            <a:pPr marL="548640" lvl="3">
              <a:buClr>
                <a:schemeClr val="accent2">
                  <a:lumMod val="75000"/>
                </a:schemeClr>
              </a:buClr>
              <a:buFont typeface="Wingdings" pitchFamily="2" charset="2"/>
              <a:buChar char="§"/>
            </a:pPr>
            <a:r>
              <a:rPr lang="en-US" b="1" dirty="0">
                <a:solidFill>
                  <a:schemeClr val="accent2">
                    <a:lumMod val="75000"/>
                  </a:schemeClr>
                </a:solidFill>
              </a:rPr>
              <a:t>Planform and </a:t>
            </a:r>
          </a:p>
          <a:p>
            <a:pPr marL="548640" lvl="3">
              <a:buClr>
                <a:schemeClr val="accent2">
                  <a:lumMod val="75000"/>
                </a:schemeClr>
              </a:buClr>
              <a:buFont typeface="Wingdings" pitchFamily="2" charset="2"/>
              <a:buChar char="§"/>
            </a:pPr>
            <a:r>
              <a:rPr lang="en-US" b="1" dirty="0">
                <a:solidFill>
                  <a:schemeClr val="accent2">
                    <a:lumMod val="75000"/>
                  </a:schemeClr>
                </a:solidFill>
              </a:rPr>
              <a:t>Bedforms</a:t>
            </a:r>
          </a:p>
        </p:txBody>
      </p:sp>
      <p:pic>
        <p:nvPicPr>
          <p:cNvPr id="1026" name="Picture 2" descr="C:\Documents and Settings\shaynej\Desktop\TierOne2-12-13\Part 01\Photos\Morphology Quad.png"/>
          <p:cNvPicPr>
            <a:picLocks noChangeAspect="1" noChangeArrowheads="1"/>
          </p:cNvPicPr>
          <p:nvPr/>
        </p:nvPicPr>
        <p:blipFill>
          <a:blip r:embed="rId2" cstate="print"/>
          <a:srcRect/>
          <a:stretch>
            <a:fillRect/>
          </a:stretch>
        </p:blipFill>
        <p:spPr bwMode="auto">
          <a:xfrm>
            <a:off x="3124200" y="2667000"/>
            <a:ext cx="5729857" cy="2578121"/>
          </a:xfrm>
          <a:prstGeom prst="rect">
            <a:avLst/>
          </a:prstGeom>
          <a:noFill/>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 y="2286000"/>
            <a:ext cx="8610600" cy="4267200"/>
          </a:xfrm>
        </p:spPr>
        <p:txBody>
          <a:bodyPr>
            <a:normAutofit fontScale="77500" lnSpcReduction="20000"/>
          </a:bodyPr>
          <a:lstStyle/>
          <a:p>
            <a:pPr>
              <a:buNone/>
            </a:pPr>
            <a:r>
              <a:rPr lang="en-US" dirty="0"/>
              <a:t>This training is organized into the following lessons and sections.</a:t>
            </a:r>
          </a:p>
          <a:p>
            <a:pPr>
              <a:buNone/>
            </a:pPr>
            <a:endParaRPr lang="en-US" dirty="0"/>
          </a:p>
          <a:p>
            <a:pPr>
              <a:buClrTx/>
              <a:buFont typeface="Arial" pitchFamily="34" charset="0"/>
              <a:buChar char="•"/>
            </a:pPr>
            <a:r>
              <a:rPr lang="en-US" b="1" dirty="0"/>
              <a:t>Lesson 1: An Introduction to Rivers</a:t>
            </a:r>
          </a:p>
          <a:p>
            <a:pPr lvl="1">
              <a:buClrTx/>
              <a:buFont typeface="Arial" pitchFamily="34" charset="0"/>
              <a:buChar char="•"/>
            </a:pPr>
            <a:r>
              <a:rPr lang="en-US" dirty="0">
                <a:solidFill>
                  <a:srgbClr val="990000"/>
                </a:solidFill>
              </a:rPr>
              <a:t>The Values of Rivers</a:t>
            </a:r>
          </a:p>
          <a:p>
            <a:pPr lvl="1">
              <a:buClrTx/>
              <a:buFont typeface="Arial" pitchFamily="34" charset="0"/>
              <a:buChar char="•"/>
            </a:pPr>
            <a:r>
              <a:rPr lang="en-US" dirty="0">
                <a:solidFill>
                  <a:srgbClr val="0000FF"/>
                </a:solidFill>
              </a:rPr>
              <a:t>Hydrologic and Sediment Regimes</a:t>
            </a:r>
          </a:p>
          <a:p>
            <a:pPr>
              <a:buClrTx/>
              <a:buFont typeface="Arial" pitchFamily="34" charset="0"/>
              <a:buChar char="•"/>
            </a:pPr>
            <a:r>
              <a:rPr lang="en-US" b="1" dirty="0"/>
              <a:t>Lesson 2: Understanding River Behavior</a:t>
            </a:r>
          </a:p>
          <a:p>
            <a:pPr lvl="1">
              <a:buClrTx/>
              <a:buFont typeface="Arial" pitchFamily="34" charset="0"/>
              <a:buChar char="•"/>
            </a:pPr>
            <a:r>
              <a:rPr lang="en-US" dirty="0">
                <a:solidFill>
                  <a:srgbClr val="990000"/>
                </a:solidFill>
              </a:rPr>
              <a:t>River Morphology</a:t>
            </a:r>
          </a:p>
          <a:p>
            <a:pPr lvl="1">
              <a:buClrTx/>
              <a:buFont typeface="Arial" pitchFamily="34" charset="0"/>
              <a:buChar char="•"/>
            </a:pPr>
            <a:r>
              <a:rPr lang="en-US" dirty="0">
                <a:solidFill>
                  <a:srgbClr val="0000FF"/>
                </a:solidFill>
              </a:rPr>
              <a:t>River Equilibrium</a:t>
            </a:r>
          </a:p>
          <a:p>
            <a:pPr lvl="1">
              <a:buClrTx/>
              <a:buFont typeface="Arial" pitchFamily="34" charset="0"/>
              <a:buChar char="•"/>
            </a:pPr>
            <a:r>
              <a:rPr lang="en-US" dirty="0">
                <a:solidFill>
                  <a:srgbClr val="990000"/>
                </a:solidFill>
              </a:rPr>
              <a:t>Channel Evolution</a:t>
            </a:r>
          </a:p>
          <a:p>
            <a:pPr>
              <a:buClrTx/>
              <a:buFont typeface="Arial" pitchFamily="34" charset="0"/>
              <a:buChar char="•"/>
            </a:pPr>
            <a:r>
              <a:rPr lang="en-US" b="1" dirty="0"/>
              <a:t>Lesson 3: Rivers and Human Developments</a:t>
            </a:r>
          </a:p>
          <a:p>
            <a:pPr lvl="1">
              <a:buClrTx/>
              <a:buFont typeface="Arial" pitchFamily="34" charset="0"/>
              <a:buChar char="•"/>
            </a:pPr>
            <a:r>
              <a:rPr lang="en-US" dirty="0">
                <a:solidFill>
                  <a:srgbClr val="0000FF"/>
                </a:solidFill>
              </a:rPr>
              <a:t>Flood and Erosion Hazards</a:t>
            </a:r>
          </a:p>
          <a:p>
            <a:pPr lvl="1">
              <a:buClrTx/>
              <a:buFont typeface="Arial" pitchFamily="34" charset="0"/>
              <a:buChar char="•"/>
            </a:pPr>
            <a:r>
              <a:rPr lang="en-US" dirty="0">
                <a:solidFill>
                  <a:srgbClr val="990000"/>
                </a:solidFill>
              </a:rPr>
              <a:t>Controlling the River to Resolve Conflicts</a:t>
            </a:r>
          </a:p>
          <a:p>
            <a:pPr>
              <a:buClrTx/>
              <a:buFont typeface="Arial" pitchFamily="34" charset="0"/>
              <a:buChar char="•"/>
            </a:pPr>
            <a:r>
              <a:rPr lang="en-US" b="1" dirty="0"/>
              <a:t>Lesson 4: River Management Going Forward</a:t>
            </a:r>
          </a:p>
          <a:p>
            <a:pPr lvl="1">
              <a:buClrTx/>
              <a:buFont typeface="Arial" pitchFamily="34" charset="0"/>
              <a:buChar char="•"/>
            </a:pPr>
            <a:r>
              <a:rPr lang="en-US" dirty="0">
                <a:solidFill>
                  <a:srgbClr val="0000FF"/>
                </a:solidFill>
              </a:rPr>
              <a:t>Managing For Equilibrium</a:t>
            </a:r>
          </a:p>
          <a:p>
            <a:pPr>
              <a:buNone/>
            </a:pPr>
            <a:endParaRPr lang="en-US" dirty="0"/>
          </a:p>
        </p:txBody>
      </p:sp>
      <p:sp>
        <p:nvSpPr>
          <p:cNvPr id="5" name="Content Placeholder 4"/>
          <p:cNvSpPr>
            <a:spLocks noGrp="1"/>
          </p:cNvSpPr>
          <p:nvPr>
            <p:ph sz="quarter" idx="14"/>
          </p:nvPr>
        </p:nvSpPr>
        <p:spPr>
          <a:xfrm>
            <a:off x="73152" y="1752600"/>
            <a:ext cx="4727448" cy="533400"/>
          </a:xfrm>
        </p:spPr>
        <p:txBody>
          <a:bodyPr/>
          <a:lstStyle/>
          <a:p>
            <a:r>
              <a:rPr lang="en-US" dirty="0"/>
              <a:t>Training Organization</a:t>
            </a:r>
          </a:p>
        </p:txBody>
      </p:sp>
      <p:sp>
        <p:nvSpPr>
          <p:cNvPr id="2" name="Title 1"/>
          <p:cNvSpPr>
            <a:spLocks noGrp="1"/>
          </p:cNvSpPr>
          <p:nvPr>
            <p:ph type="title" idx="4294967295"/>
          </p:nvPr>
        </p:nvSpPr>
        <p:spPr>
          <a:xfrm>
            <a:off x="304800" y="228600"/>
            <a:ext cx="8458200" cy="1295400"/>
          </a:xfrm>
        </p:spPr>
        <p:txBody>
          <a:bodyPr>
            <a:noAutofit/>
          </a:bodyPr>
          <a:lstStyle/>
          <a:p>
            <a:pPr algn="ctr"/>
            <a:r>
              <a:rPr lang="en-US" dirty="0">
                <a:solidFill>
                  <a:schemeClr val="tx1"/>
                </a:solidFill>
                <a:latin typeface="+mn-lt"/>
              </a:rPr>
              <a:t>An Introduction To </a:t>
            </a:r>
            <a:br>
              <a:rPr lang="en-US" dirty="0">
                <a:solidFill>
                  <a:schemeClr val="tx1"/>
                </a:solidFill>
                <a:latin typeface="+mn-lt"/>
              </a:rPr>
            </a:br>
            <a:r>
              <a:rPr lang="en-US" dirty="0">
                <a:solidFill>
                  <a:schemeClr val="tx1"/>
                </a:solidFill>
                <a:latin typeface="+mn-lt"/>
              </a:rPr>
              <a:t>River Processes and Management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1524000"/>
            <a:ext cx="4727448" cy="4953000"/>
          </a:xfrm>
        </p:spPr>
        <p:txBody>
          <a:bodyPr/>
          <a:lstStyle/>
          <a:p>
            <a:pPr indent="0"/>
            <a:r>
              <a:rPr lang="en-US" dirty="0"/>
              <a:t>The </a:t>
            </a:r>
            <a:r>
              <a:rPr lang="en-US" b="1" dirty="0">
                <a:solidFill>
                  <a:schemeClr val="accent2">
                    <a:lumMod val="75000"/>
                  </a:schemeClr>
                </a:solidFill>
              </a:rPr>
              <a:t>cross section </a:t>
            </a:r>
            <a:r>
              <a:rPr lang="en-US" dirty="0"/>
              <a:t>includes the </a:t>
            </a:r>
            <a:r>
              <a:rPr lang="en-US" b="1" dirty="0">
                <a:solidFill>
                  <a:schemeClr val="accent2">
                    <a:lumMod val="60000"/>
                    <a:lumOff val="40000"/>
                  </a:schemeClr>
                </a:solidFill>
              </a:rPr>
              <a:t>width</a:t>
            </a:r>
            <a:r>
              <a:rPr lang="en-US" dirty="0"/>
              <a:t> and </a:t>
            </a:r>
            <a:r>
              <a:rPr lang="en-US" b="1" dirty="0">
                <a:solidFill>
                  <a:schemeClr val="accent2">
                    <a:lumMod val="60000"/>
                    <a:lumOff val="40000"/>
                  </a:schemeClr>
                </a:solidFill>
              </a:rPr>
              <a:t>depth</a:t>
            </a:r>
            <a:r>
              <a:rPr lang="en-US" dirty="0"/>
              <a:t> of the floodplain and channel.</a:t>
            </a:r>
          </a:p>
          <a:p>
            <a:endParaRPr lang="en-US" dirty="0"/>
          </a:p>
        </p:txBody>
      </p:sp>
      <p:pic>
        <p:nvPicPr>
          <p:cNvPr id="87041" name="Picture 1" descr="C:\Documents and Settings\shaynej\Desktop\TierOne2-12-13\Part 01\Photos\Cross Section 1.png"/>
          <p:cNvPicPr>
            <a:picLocks noChangeAspect="1" noChangeArrowheads="1"/>
          </p:cNvPicPr>
          <p:nvPr/>
        </p:nvPicPr>
        <p:blipFill>
          <a:blip r:embed="rId2" cstate="print"/>
          <a:srcRect l="6879" r="5410"/>
          <a:stretch>
            <a:fillRect/>
          </a:stretch>
        </p:blipFill>
        <p:spPr bwMode="auto">
          <a:xfrm>
            <a:off x="4800600" y="1371599"/>
            <a:ext cx="4002953" cy="22860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87043" name="Picture 3" descr="C:\Documents and Settings\shaynej\Desktop\TierOne2-12-13\Part 01\Photos\Cross Section 2.png"/>
          <p:cNvPicPr>
            <a:picLocks noChangeAspect="1" noChangeArrowheads="1"/>
          </p:cNvPicPr>
          <p:nvPr/>
        </p:nvPicPr>
        <p:blipFill>
          <a:blip r:embed="rId3" cstate="print"/>
          <a:srcRect l="7355" r="6843"/>
          <a:stretch>
            <a:fillRect/>
          </a:stretch>
        </p:blipFill>
        <p:spPr bwMode="auto">
          <a:xfrm>
            <a:off x="3657600" y="3810000"/>
            <a:ext cx="4953000" cy="2553154"/>
          </a:xfrm>
          <a:prstGeom prst="rect">
            <a:avLst/>
          </a:prstGeom>
          <a:noFill/>
          <a:ln w="19050">
            <a:solidFill>
              <a:srgbClr val="000000"/>
            </a:solidFill>
          </a:ln>
          <a:effectLst>
            <a:outerShdw blurRad="50800" dist="38100" dir="2700000" algn="tl" rotWithShape="0">
              <a:prstClr val="black">
                <a:alpha val="40000"/>
              </a:prst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indent="0"/>
            <a:r>
              <a:rPr lang="en-US" dirty="0"/>
              <a:t>The</a:t>
            </a:r>
            <a:r>
              <a:rPr lang="en-US" b="1" dirty="0">
                <a:solidFill>
                  <a:schemeClr val="accent2">
                    <a:lumMod val="75000"/>
                  </a:schemeClr>
                </a:solidFill>
              </a:rPr>
              <a:t> longitudinal profile </a:t>
            </a:r>
            <a:r>
              <a:rPr lang="en-US" dirty="0"/>
              <a:t>is a detailed description of the </a:t>
            </a:r>
            <a:r>
              <a:rPr lang="en-US" b="1" dirty="0">
                <a:solidFill>
                  <a:schemeClr val="accent2">
                    <a:lumMod val="60000"/>
                    <a:lumOff val="40000"/>
                  </a:schemeClr>
                </a:solidFill>
              </a:rPr>
              <a:t>channel slope.</a:t>
            </a:r>
            <a:endParaRPr lang="en-US" dirty="0"/>
          </a:p>
          <a:p>
            <a:endParaRPr lang="en-US" dirty="0"/>
          </a:p>
        </p:txBody>
      </p:sp>
      <p:pic>
        <p:nvPicPr>
          <p:cNvPr id="4" name="Picture 4" descr="File:Long Prof.jpg">
            <a:hlinkClick r:id="rId2"/>
          </p:cNvPr>
          <p:cNvPicPr>
            <a:picLocks noChangeAspect="1" noChangeArrowheads="1"/>
          </p:cNvPicPr>
          <p:nvPr/>
        </p:nvPicPr>
        <p:blipFill>
          <a:blip r:embed="rId3" cstate="print"/>
          <a:srcRect/>
          <a:stretch>
            <a:fillRect/>
          </a:stretch>
        </p:blipFill>
        <p:spPr bwMode="auto">
          <a:xfrm>
            <a:off x="3657600" y="3962401"/>
            <a:ext cx="4617962" cy="2271588"/>
          </a:xfrm>
          <a:prstGeom prst="rect">
            <a:avLst/>
          </a:prstGeom>
          <a:noFill/>
          <a:ln w="19050">
            <a:solidFill>
              <a:schemeClr val="tx2"/>
            </a:solidFill>
          </a:ln>
          <a:effectLst>
            <a:outerShdw blurRad="50800" dist="38100" dir="2700000" algn="tl" rotWithShape="0">
              <a:prstClr val="black">
                <a:alpha val="40000"/>
              </a:prstClr>
            </a:outerShdw>
          </a:effectLst>
        </p:spPr>
      </p:pic>
      <p:pic>
        <p:nvPicPr>
          <p:cNvPr id="5" name="Picture 1"/>
          <p:cNvPicPr>
            <a:picLocks noChangeAspect="1" noChangeArrowheads="1"/>
          </p:cNvPicPr>
          <p:nvPr/>
        </p:nvPicPr>
        <p:blipFill rotWithShape="1">
          <a:blip r:embed="rId4" cstate="print"/>
          <a:srcRect l="19538" r="6292"/>
          <a:stretch/>
        </p:blipFill>
        <p:spPr bwMode="auto">
          <a:xfrm>
            <a:off x="4876800" y="1600200"/>
            <a:ext cx="3962400" cy="2209800"/>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indent="0"/>
            <a:r>
              <a:rPr lang="en-US" b="1" dirty="0">
                <a:solidFill>
                  <a:schemeClr val="accent2">
                    <a:lumMod val="75000"/>
                  </a:schemeClr>
                </a:solidFill>
              </a:rPr>
              <a:t>Planform</a:t>
            </a:r>
            <a:r>
              <a:rPr lang="en-US" dirty="0"/>
              <a:t> describes channel sinuosity and the shape of a river’s </a:t>
            </a:r>
            <a:r>
              <a:rPr lang="en-US" b="1" dirty="0">
                <a:solidFill>
                  <a:schemeClr val="bg2">
                    <a:lumMod val="40000"/>
                    <a:lumOff val="60000"/>
                  </a:schemeClr>
                </a:solidFill>
              </a:rPr>
              <a:t>meanders</a:t>
            </a:r>
            <a:r>
              <a:rPr lang="en-US" dirty="0">
                <a:solidFill>
                  <a:srgbClr val="FFFF00"/>
                </a:solidFill>
              </a:rPr>
              <a:t> </a:t>
            </a:r>
            <a:r>
              <a:rPr lang="en-US" dirty="0"/>
              <a:t>or bends.</a:t>
            </a:r>
          </a:p>
          <a:p>
            <a:pPr indent="0"/>
            <a:endParaRPr lang="en-US" dirty="0"/>
          </a:p>
          <a:p>
            <a:pPr indent="0"/>
            <a:r>
              <a:rPr lang="en-US" b="1" dirty="0">
                <a:solidFill>
                  <a:srgbClr val="FFFF00"/>
                </a:solidFill>
              </a:rPr>
              <a:t>Slope</a:t>
            </a:r>
            <a:r>
              <a:rPr lang="en-US" dirty="0"/>
              <a:t> is a function of </a:t>
            </a:r>
            <a:r>
              <a:rPr lang="en-US" b="1" dirty="0">
                <a:solidFill>
                  <a:srgbClr val="FFFF00"/>
                </a:solidFill>
              </a:rPr>
              <a:t>Planform</a:t>
            </a:r>
          </a:p>
          <a:p>
            <a:pPr indent="0"/>
            <a:r>
              <a:rPr lang="en-US" dirty="0"/>
              <a:t>high sinuosity = lower slope</a:t>
            </a:r>
          </a:p>
          <a:p>
            <a:pPr indent="0"/>
            <a:r>
              <a:rPr lang="en-US" dirty="0"/>
              <a:t>low sinuosity = greater slope </a:t>
            </a:r>
          </a:p>
          <a:p>
            <a:endParaRPr lang="en-US" dirty="0"/>
          </a:p>
        </p:txBody>
      </p:sp>
      <p:pic>
        <p:nvPicPr>
          <p:cNvPr id="6" name="Picture 2"/>
          <p:cNvPicPr>
            <a:picLocks noChangeAspect="1" noChangeArrowheads="1"/>
          </p:cNvPicPr>
          <p:nvPr/>
        </p:nvPicPr>
        <p:blipFill>
          <a:blip r:embed="rId3" cstate="print"/>
          <a:srcRect l="5556" t="5553" b="8378"/>
          <a:stretch>
            <a:fillRect/>
          </a:stretch>
        </p:blipFill>
        <p:spPr bwMode="auto">
          <a:xfrm>
            <a:off x="4953000" y="1905000"/>
            <a:ext cx="3886200" cy="2362200"/>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pic>
        <p:nvPicPr>
          <p:cNvPr id="2050" name="Picture 2" descr="C:\Documents and Settings\shaynej\Desktop\TierOne2-12-13\Part 01\Photos\Planform 2.png"/>
          <p:cNvPicPr>
            <a:picLocks noChangeAspect="1" noChangeArrowheads="1"/>
          </p:cNvPicPr>
          <p:nvPr/>
        </p:nvPicPr>
        <p:blipFill>
          <a:blip r:embed="rId4" cstate="print"/>
          <a:srcRect l="7521" t="1435" r="4222" b="1468"/>
          <a:stretch>
            <a:fillRect/>
          </a:stretch>
        </p:blipFill>
        <p:spPr bwMode="auto">
          <a:xfrm>
            <a:off x="4849960" y="4556976"/>
            <a:ext cx="4006412" cy="2038350"/>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pPr indent="0"/>
            <a:r>
              <a:rPr lang="en-US" dirty="0"/>
              <a:t>The </a:t>
            </a:r>
            <a:r>
              <a:rPr lang="en-US" b="1" dirty="0">
                <a:solidFill>
                  <a:schemeClr val="accent2">
                    <a:lumMod val="75000"/>
                  </a:schemeClr>
                </a:solidFill>
              </a:rPr>
              <a:t>bedform</a:t>
            </a:r>
            <a:r>
              <a:rPr lang="en-US" dirty="0"/>
              <a:t> is a description of the vertical undulations or ups and downs of the bed and the size of the </a:t>
            </a:r>
            <a:r>
              <a:rPr lang="en-US" b="1" dirty="0">
                <a:solidFill>
                  <a:schemeClr val="bg2">
                    <a:lumMod val="40000"/>
                    <a:lumOff val="60000"/>
                  </a:schemeClr>
                </a:solidFill>
              </a:rPr>
              <a:t>boundary materials </a:t>
            </a:r>
            <a:r>
              <a:rPr lang="en-US" dirty="0"/>
              <a:t>such as gravels, cobbles and boulders that are part of those undulations.</a:t>
            </a:r>
          </a:p>
        </p:txBody>
      </p:sp>
      <p:pic>
        <p:nvPicPr>
          <p:cNvPr id="3" name="Picture 5" descr="IMG_0612"/>
          <p:cNvPicPr>
            <a:picLocks noChangeAspect="1" noChangeArrowheads="1"/>
          </p:cNvPicPr>
          <p:nvPr/>
        </p:nvPicPr>
        <p:blipFill>
          <a:blip r:embed="rId2" cstate="print"/>
          <a:srcRect t="12500"/>
          <a:stretch>
            <a:fillRect/>
          </a:stretch>
        </p:blipFill>
        <p:spPr bwMode="auto">
          <a:xfrm>
            <a:off x="4876800" y="1866900"/>
            <a:ext cx="3657600" cy="2400300"/>
          </a:xfrm>
          <a:prstGeom prst="rect">
            <a:avLst/>
          </a:prstGeom>
          <a:noFill/>
          <a:ln w="25400">
            <a:solidFill>
              <a:schemeClr val="tx1"/>
            </a:solidFill>
            <a:miter lim="800000"/>
            <a:headEnd/>
            <a:tailEnd/>
          </a:ln>
          <a:effectLst>
            <a:outerShdw blurRad="50800" dist="38100" dir="2700000" algn="tl" rotWithShape="0">
              <a:prstClr val="black">
                <a:alpha val="40000"/>
              </a:prstClr>
            </a:outerShdw>
          </a:effectLst>
        </p:spPr>
      </p:pic>
      <p:pic>
        <p:nvPicPr>
          <p:cNvPr id="3074" name="Picture 2" descr="C:\Documents and Settings\shaynej\Desktop\TierOne2-12-13\Part 01\Photos\Bedforms.png"/>
          <p:cNvPicPr>
            <a:picLocks noChangeAspect="1" noChangeArrowheads="1"/>
          </p:cNvPicPr>
          <p:nvPr/>
        </p:nvPicPr>
        <p:blipFill>
          <a:blip r:embed="rId3" cstate="print"/>
          <a:srcRect l="1330" t="2161" r="10008" b="4202"/>
          <a:stretch>
            <a:fillRect/>
          </a:stretch>
        </p:blipFill>
        <p:spPr bwMode="auto">
          <a:xfrm>
            <a:off x="4343400" y="4571999"/>
            <a:ext cx="3693565" cy="1800225"/>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quarter" idx="1"/>
          </p:nvPr>
        </p:nvSpPr>
        <p:spPr>
          <a:xfrm>
            <a:off x="73152" y="1524000"/>
            <a:ext cx="8689848" cy="4953000"/>
          </a:xfrm>
        </p:spPr>
        <p:txBody>
          <a:bodyPr>
            <a:normAutofit/>
          </a:bodyPr>
          <a:lstStyle/>
          <a:p>
            <a:r>
              <a:rPr lang="en-US" dirty="0"/>
              <a:t>Questions:</a:t>
            </a:r>
            <a:endParaRPr lang="en-US" sz="2200" dirty="0"/>
          </a:p>
          <a:p>
            <a:pPr marL="285750" indent="0">
              <a:spcBef>
                <a:spcPct val="20000"/>
              </a:spcBef>
              <a:defRPr/>
            </a:pPr>
            <a:r>
              <a:rPr lang="en-US" sz="2400" dirty="0"/>
              <a:t>The width and depth of the river and its floodplain are described by what aspect of its morphology?</a:t>
            </a:r>
          </a:p>
          <a:p>
            <a:pPr marL="285750" indent="0">
              <a:spcBef>
                <a:spcPct val="20000"/>
              </a:spcBef>
              <a:defRPr/>
            </a:pPr>
            <a:endParaRPr lang="en-US" sz="2400" dirty="0"/>
          </a:p>
          <a:p>
            <a:pPr marL="285750" indent="0">
              <a:spcBef>
                <a:spcPct val="20000"/>
              </a:spcBef>
              <a:defRPr/>
            </a:pPr>
            <a:endParaRPr lang="en-US" sz="2400" dirty="0"/>
          </a:p>
          <a:p>
            <a:pPr marL="285750" indent="0">
              <a:spcBef>
                <a:spcPct val="20000"/>
              </a:spcBef>
              <a:defRPr/>
            </a:pPr>
            <a:r>
              <a:rPr lang="en-US" sz="2400" dirty="0"/>
              <a:t>The slope of the river is described by what aspect of its morphology?</a:t>
            </a:r>
          </a:p>
          <a:p>
            <a:pPr marL="285750" indent="0">
              <a:spcBef>
                <a:spcPct val="20000"/>
              </a:spcBef>
              <a:defRPr/>
            </a:pPr>
            <a:endParaRPr lang="en-US" sz="2400" dirty="0"/>
          </a:p>
          <a:p>
            <a:pPr marL="285750" indent="0">
              <a:spcBef>
                <a:spcPct val="20000"/>
              </a:spcBef>
              <a:defRPr/>
            </a:pPr>
            <a:endParaRPr lang="en-US" sz="2400" dirty="0"/>
          </a:p>
          <a:p>
            <a:pPr marL="285750" indent="0">
              <a:spcBef>
                <a:spcPct val="20000"/>
              </a:spcBef>
              <a:defRPr/>
            </a:pPr>
            <a:r>
              <a:rPr lang="en-US" sz="2400" dirty="0"/>
              <a:t>What aspect of a river’s morphology describes the vertical undulations of its bed?</a:t>
            </a:r>
          </a:p>
          <a:p>
            <a:pPr marL="560070" lvl="1" indent="-285750">
              <a:spcBef>
                <a:spcPct val="20000"/>
              </a:spcBef>
              <a:defRPr/>
            </a:pPr>
            <a:endParaRPr lang="en-US" sz="2800" dirty="0"/>
          </a:p>
          <a:p>
            <a:pPr>
              <a:buNone/>
            </a:pPr>
            <a:endParaRPr lang="en-US" dirty="0"/>
          </a:p>
          <a:p>
            <a:pPr>
              <a:buNone/>
            </a:pPr>
            <a:endParaRPr lang="en-US" dirty="0"/>
          </a:p>
        </p:txBody>
      </p:sp>
      <p:sp>
        <p:nvSpPr>
          <p:cNvPr id="3" name="Rounded Rectangle 2"/>
          <p:cNvSpPr/>
          <p:nvPr/>
        </p:nvSpPr>
        <p:spPr>
          <a:xfrm>
            <a:off x="457200" y="2895600"/>
            <a:ext cx="2057400" cy="45720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Cross Section</a:t>
            </a:r>
          </a:p>
        </p:txBody>
      </p:sp>
      <p:sp>
        <p:nvSpPr>
          <p:cNvPr id="5" name="Rounded Rectangle 4"/>
          <p:cNvSpPr/>
          <p:nvPr/>
        </p:nvSpPr>
        <p:spPr>
          <a:xfrm>
            <a:off x="564931" y="2969172"/>
            <a:ext cx="1857704" cy="30480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6" name="Rounded Rectangle 5"/>
          <p:cNvSpPr/>
          <p:nvPr/>
        </p:nvSpPr>
        <p:spPr>
          <a:xfrm>
            <a:off x="457200" y="4191000"/>
            <a:ext cx="2667000" cy="45720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Longitudinal Profile</a:t>
            </a:r>
          </a:p>
        </p:txBody>
      </p:sp>
      <p:sp>
        <p:nvSpPr>
          <p:cNvPr id="7" name="Rounded Rectangle 6"/>
          <p:cNvSpPr/>
          <p:nvPr/>
        </p:nvSpPr>
        <p:spPr>
          <a:xfrm>
            <a:off x="588580" y="4214648"/>
            <a:ext cx="2362200" cy="38100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8" name="Rounded Rectangle 7"/>
          <p:cNvSpPr/>
          <p:nvPr/>
        </p:nvSpPr>
        <p:spPr>
          <a:xfrm>
            <a:off x="457200" y="5791200"/>
            <a:ext cx="2057400" cy="45720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Bedform</a:t>
            </a:r>
          </a:p>
        </p:txBody>
      </p:sp>
      <p:sp>
        <p:nvSpPr>
          <p:cNvPr id="9" name="Rounded Rectangle 8"/>
          <p:cNvSpPr/>
          <p:nvPr/>
        </p:nvSpPr>
        <p:spPr>
          <a:xfrm>
            <a:off x="572814" y="5888420"/>
            <a:ext cx="1857704" cy="30480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marL="274320" lvl="1" indent="0">
              <a:spcBef>
                <a:spcPts val="580"/>
              </a:spcBef>
            </a:pPr>
            <a:r>
              <a:rPr lang="en-US" sz="2600" dirty="0"/>
              <a:t>As discussed in Lesson 1, hydrologic and sediment regimes  describe the amount and rate at which flow and sediment are delivered to the river. In the river </a:t>
            </a:r>
            <a:r>
              <a:rPr lang="en-US" sz="2600" b="1" dirty="0">
                <a:solidFill>
                  <a:schemeClr val="bg2"/>
                </a:solidFill>
              </a:rPr>
              <a:t>the power of the flow </a:t>
            </a:r>
            <a:r>
              <a:rPr lang="en-US" sz="2600" dirty="0"/>
              <a:t>overcomes the </a:t>
            </a:r>
            <a:r>
              <a:rPr lang="en-US" sz="2600" b="1" dirty="0">
                <a:solidFill>
                  <a:schemeClr val="bg2"/>
                </a:solidFill>
              </a:rPr>
              <a:t>resistance of the sediment </a:t>
            </a:r>
            <a:r>
              <a:rPr lang="en-US" sz="2600" dirty="0"/>
              <a:t>and transports it downstream, thereby shaping the river.</a:t>
            </a:r>
          </a:p>
          <a:p>
            <a:pPr marL="274320" lvl="1" indent="-274320">
              <a:spcBef>
                <a:spcPts val="580"/>
              </a:spcBef>
              <a:buNone/>
            </a:pPr>
            <a:endParaRPr lang="en-US" dirty="0"/>
          </a:p>
          <a:p>
            <a:endParaRPr lang="en-US" dirty="0"/>
          </a:p>
        </p:txBody>
      </p:sp>
      <p:grpSp>
        <p:nvGrpSpPr>
          <p:cNvPr id="6" name="Group 5"/>
          <p:cNvGrpSpPr/>
          <p:nvPr/>
        </p:nvGrpSpPr>
        <p:grpSpPr>
          <a:xfrm>
            <a:off x="4887310" y="2590800"/>
            <a:ext cx="3962400" cy="2819400"/>
            <a:chOff x="4887310" y="2590800"/>
            <a:chExt cx="3962400" cy="2819400"/>
          </a:xfrm>
        </p:grpSpPr>
        <p:pic>
          <p:nvPicPr>
            <p:cNvPr id="1026" name="Picture 2" descr="C:\Documents and Settings\shaynej\Desktop\TierOne2-25-13\Part 01\Photos\Sediment Transport.png"/>
            <p:cNvPicPr>
              <a:picLocks noChangeAspect="1" noChangeArrowheads="1"/>
            </p:cNvPicPr>
            <p:nvPr/>
          </p:nvPicPr>
          <p:blipFill>
            <a:blip r:embed="rId3" cstate="print"/>
            <a:srcRect l="576"/>
            <a:stretch>
              <a:fillRect/>
            </a:stretch>
          </p:blipFill>
          <p:spPr bwMode="auto">
            <a:xfrm>
              <a:off x="4894729" y="2590800"/>
              <a:ext cx="3944471" cy="2819400"/>
            </a:xfrm>
            <a:prstGeom prst="rect">
              <a:avLst/>
            </a:prstGeom>
            <a:noFill/>
            <a:ln w="19050">
              <a:solidFill>
                <a:schemeClr val="tx1"/>
              </a:solidFill>
            </a:ln>
            <a:effectLst>
              <a:outerShdw blurRad="50800" dist="38100" dir="2700000" algn="tl" rotWithShape="0">
                <a:prstClr val="black">
                  <a:alpha val="40000"/>
                </a:prstClr>
              </a:outerShdw>
            </a:effectLst>
          </p:spPr>
        </p:pic>
        <p:cxnSp>
          <p:nvCxnSpPr>
            <p:cNvPr id="5" name="Straight Connector 4"/>
            <p:cNvCxnSpPr/>
            <p:nvPr/>
          </p:nvCxnSpPr>
          <p:spPr>
            <a:xfrm>
              <a:off x="4887310" y="4603531"/>
              <a:ext cx="396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WSMD_Rivers\Programs\Trans Infrastructure\Vtrans Liaison\TrainingPrograms\RiversAndRoadsTraining\TierTwoTraining\Photos\JupiterPhotos\DCP00404.JPG"/>
          <p:cNvPicPr>
            <a:picLocks noChangeAspect="1" noChangeArrowheads="1"/>
          </p:cNvPicPr>
          <p:nvPr/>
        </p:nvPicPr>
        <p:blipFill>
          <a:blip r:embed="rId2" cstate="print"/>
          <a:srcRect/>
          <a:stretch>
            <a:fillRect/>
          </a:stretch>
        </p:blipFill>
        <p:spPr bwMode="auto">
          <a:xfrm>
            <a:off x="3276600" y="4038600"/>
            <a:ext cx="3352800" cy="2514600"/>
          </a:xfrm>
          <a:prstGeom prst="rect">
            <a:avLst/>
          </a:prstGeom>
          <a:noFill/>
          <a:ln w="19050">
            <a:solidFill>
              <a:schemeClr val="tx1"/>
            </a:solidFill>
          </a:ln>
          <a:effectLst>
            <a:outerShdw blurRad="50800" dist="38100" dir="2700000" algn="tl" rotWithShape="0">
              <a:prstClr val="black">
                <a:alpha val="40000"/>
              </a:prstClr>
            </a:outerShdw>
          </a:effectLst>
        </p:spPr>
      </p:pic>
      <p:sp>
        <p:nvSpPr>
          <p:cNvPr id="3" name="Content Placeholder 2"/>
          <p:cNvSpPr>
            <a:spLocks noGrp="1"/>
          </p:cNvSpPr>
          <p:nvPr>
            <p:ph sz="quarter" idx="1"/>
          </p:nvPr>
        </p:nvSpPr>
        <p:spPr/>
        <p:txBody>
          <a:bodyPr>
            <a:normAutofit/>
          </a:bodyPr>
          <a:lstStyle/>
          <a:p>
            <a:pPr indent="0"/>
            <a:r>
              <a:rPr lang="en-US" sz="2800" dirty="0"/>
              <a:t>When the </a:t>
            </a:r>
            <a:r>
              <a:rPr lang="en-US" sz="2800" b="1" dirty="0">
                <a:solidFill>
                  <a:srgbClr val="FFFF00"/>
                </a:solidFill>
              </a:rPr>
              <a:t>flow power </a:t>
            </a:r>
            <a:r>
              <a:rPr lang="en-US" sz="2800" dirty="0"/>
              <a:t>is sufficient to transport the sediment load, the river is in balance or </a:t>
            </a:r>
            <a:r>
              <a:rPr lang="en-US" sz="2800" b="1" dirty="0">
                <a:solidFill>
                  <a:schemeClr val="accent2">
                    <a:lumMod val="75000"/>
                  </a:schemeClr>
                </a:solidFill>
              </a:rPr>
              <a:t>equilibrium</a:t>
            </a:r>
            <a:r>
              <a:rPr lang="en-US" sz="2800" dirty="0"/>
              <a:t>, meaning it is generally stable over time.</a:t>
            </a:r>
          </a:p>
          <a:p>
            <a:endParaRPr lang="en-US" dirty="0"/>
          </a:p>
        </p:txBody>
      </p:sp>
      <p:pic>
        <p:nvPicPr>
          <p:cNvPr id="4" name="Picture 2" descr="C:\Documents and Settings\shaynej\Desktop\TierOne2-12-13\Part 01\Photos\Lanes Equi 1.png"/>
          <p:cNvPicPr>
            <a:picLocks noChangeAspect="1" noChangeArrowheads="1"/>
          </p:cNvPicPr>
          <p:nvPr/>
        </p:nvPicPr>
        <p:blipFill>
          <a:blip r:embed="rId3" cstate="print"/>
          <a:srcRect/>
          <a:stretch>
            <a:fillRect/>
          </a:stretch>
        </p:blipFill>
        <p:spPr bwMode="auto">
          <a:xfrm>
            <a:off x="4968502" y="2209800"/>
            <a:ext cx="3946898" cy="2514600"/>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pPr indent="0"/>
            <a:r>
              <a:rPr lang="en-US" dirty="0"/>
              <a:t>When the </a:t>
            </a:r>
            <a:r>
              <a:rPr lang="en-US" b="1" dirty="0">
                <a:solidFill>
                  <a:srgbClr val="FFFF00"/>
                </a:solidFill>
              </a:rPr>
              <a:t>flow power </a:t>
            </a:r>
            <a:r>
              <a:rPr lang="en-US" dirty="0"/>
              <a:t>is less than what is necessary to transport the sediment load, the channel </a:t>
            </a:r>
            <a:r>
              <a:rPr lang="en-US" b="1" dirty="0">
                <a:solidFill>
                  <a:schemeClr val="bg2">
                    <a:lumMod val="40000"/>
                    <a:lumOff val="60000"/>
                  </a:schemeClr>
                </a:solidFill>
              </a:rPr>
              <a:t>aggrades</a:t>
            </a:r>
            <a:r>
              <a:rPr lang="en-US" dirty="0">
                <a:solidFill>
                  <a:schemeClr val="accent2">
                    <a:lumMod val="75000"/>
                  </a:schemeClr>
                </a:solidFill>
              </a:rPr>
              <a:t> </a:t>
            </a:r>
            <a:r>
              <a:rPr lang="en-US" dirty="0"/>
              <a:t>or fills in.</a:t>
            </a:r>
          </a:p>
        </p:txBody>
      </p:sp>
      <p:pic>
        <p:nvPicPr>
          <p:cNvPr id="4" name="Picture 3" descr="Lye Aggradation"/>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Lst>
          </a:blip>
          <a:srcRect t="20833"/>
          <a:stretch>
            <a:fillRect/>
          </a:stretch>
        </p:blipFill>
        <p:spPr bwMode="auto">
          <a:xfrm>
            <a:off x="2688274" y="4189816"/>
            <a:ext cx="4232812" cy="2439584"/>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pic>
        <p:nvPicPr>
          <p:cNvPr id="3074" name="Picture 2" descr="C:\Documents and Settings\shaynej\Desktop\TierOne2-12-13\Part 01\Photos\Lanes Aggi 1.png"/>
          <p:cNvPicPr>
            <a:picLocks noChangeAspect="1" noChangeArrowheads="1"/>
          </p:cNvPicPr>
          <p:nvPr/>
        </p:nvPicPr>
        <p:blipFill>
          <a:blip r:embed="rId4" cstate="print"/>
          <a:srcRect/>
          <a:stretch>
            <a:fillRect/>
          </a:stretch>
        </p:blipFill>
        <p:spPr bwMode="auto">
          <a:xfrm>
            <a:off x="5012286" y="2209800"/>
            <a:ext cx="3903114" cy="2514600"/>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pPr indent="0"/>
            <a:r>
              <a:rPr lang="en-US" dirty="0"/>
              <a:t>When the </a:t>
            </a:r>
            <a:r>
              <a:rPr lang="en-US" dirty="0">
                <a:solidFill>
                  <a:srgbClr val="FFFF00"/>
                </a:solidFill>
              </a:rPr>
              <a:t>flow power </a:t>
            </a:r>
            <a:r>
              <a:rPr lang="en-US" dirty="0"/>
              <a:t>is greater than what is necessary to transport the sediment load, the channel </a:t>
            </a:r>
            <a:r>
              <a:rPr lang="en-US" b="1" dirty="0">
                <a:solidFill>
                  <a:schemeClr val="bg2">
                    <a:lumMod val="40000"/>
                    <a:lumOff val="60000"/>
                  </a:schemeClr>
                </a:solidFill>
              </a:rPr>
              <a:t>degrades</a:t>
            </a:r>
            <a:r>
              <a:rPr lang="en-US" dirty="0">
                <a:solidFill>
                  <a:schemeClr val="accent2">
                    <a:lumMod val="60000"/>
                    <a:lumOff val="40000"/>
                  </a:schemeClr>
                </a:solidFill>
              </a:rPr>
              <a:t> </a:t>
            </a:r>
            <a:r>
              <a:rPr lang="en-US" dirty="0"/>
              <a:t>or erodes, becoming larger.</a:t>
            </a:r>
          </a:p>
        </p:txBody>
      </p:sp>
      <p:pic>
        <p:nvPicPr>
          <p:cNvPr id="4" name="Picture 2"/>
          <p:cNvPicPr>
            <a:picLocks noChangeAspect="1" noChangeArrowheads="1"/>
          </p:cNvPicPr>
          <p:nvPr/>
        </p:nvPicPr>
        <p:blipFill rotWithShape="1">
          <a:blip r:embed="rId2" cstate="print"/>
          <a:srcRect l="8163" t="8389" r="6122" b="18518"/>
          <a:stretch/>
        </p:blipFill>
        <p:spPr bwMode="auto">
          <a:xfrm>
            <a:off x="2699397" y="4114800"/>
            <a:ext cx="3930003" cy="2514600"/>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pic>
        <p:nvPicPr>
          <p:cNvPr id="4098" name="Picture 2" descr="C:\Documents and Settings\shaynej\Desktop\TierOne2-12-13\Part 01\Photos\Lanes Deg 1.png"/>
          <p:cNvPicPr>
            <a:picLocks noChangeAspect="1" noChangeArrowheads="1"/>
          </p:cNvPicPr>
          <p:nvPr/>
        </p:nvPicPr>
        <p:blipFill>
          <a:blip r:embed="rId3" cstate="print"/>
          <a:srcRect/>
          <a:stretch>
            <a:fillRect/>
          </a:stretch>
        </p:blipFill>
        <p:spPr bwMode="auto">
          <a:xfrm>
            <a:off x="5012288" y="2209800"/>
            <a:ext cx="3903112" cy="2514600"/>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lvl="0" indent="0"/>
            <a:r>
              <a:rPr lang="en-US" sz="2800" b="1" dirty="0">
                <a:solidFill>
                  <a:schemeClr val="bg2"/>
                </a:solidFill>
              </a:rPr>
              <a:t>Flow power </a:t>
            </a:r>
            <a:r>
              <a:rPr lang="en-US" sz="2800" dirty="0"/>
              <a:t>is determined by the following factors:</a:t>
            </a:r>
            <a:endParaRPr lang="en-US" b="1" dirty="0">
              <a:solidFill>
                <a:srgbClr val="C00000"/>
              </a:solidFill>
            </a:endParaRPr>
          </a:p>
          <a:p>
            <a:pPr marL="548640" lvl="2">
              <a:buClr>
                <a:schemeClr val="bg2">
                  <a:lumMod val="40000"/>
                  <a:lumOff val="60000"/>
                </a:schemeClr>
              </a:buClr>
              <a:buFont typeface="Wingdings" pitchFamily="2" charset="2"/>
              <a:buChar char="§"/>
            </a:pPr>
            <a:r>
              <a:rPr lang="en-US" b="1" dirty="0">
                <a:solidFill>
                  <a:schemeClr val="bg2">
                    <a:lumMod val="40000"/>
                    <a:lumOff val="60000"/>
                  </a:schemeClr>
                </a:solidFill>
              </a:rPr>
              <a:t>Amount of Flow (Volume)</a:t>
            </a:r>
          </a:p>
          <a:p>
            <a:pPr marL="548640" lvl="2">
              <a:buClr>
                <a:schemeClr val="bg2">
                  <a:lumMod val="40000"/>
                  <a:lumOff val="60000"/>
                </a:schemeClr>
              </a:buClr>
              <a:buFont typeface="Wingdings" pitchFamily="2" charset="2"/>
              <a:buChar char="§"/>
            </a:pPr>
            <a:r>
              <a:rPr lang="en-US" b="1" dirty="0">
                <a:solidFill>
                  <a:schemeClr val="bg2">
                    <a:lumMod val="40000"/>
                    <a:lumOff val="60000"/>
                  </a:schemeClr>
                </a:solidFill>
              </a:rPr>
              <a:t>Flow Depth</a:t>
            </a:r>
          </a:p>
          <a:p>
            <a:pPr marL="548640" lvl="2">
              <a:buClr>
                <a:schemeClr val="bg2">
                  <a:lumMod val="40000"/>
                  <a:lumOff val="60000"/>
                </a:schemeClr>
              </a:buClr>
              <a:buFont typeface="Wingdings" pitchFamily="2" charset="2"/>
              <a:buChar char="§"/>
            </a:pPr>
            <a:r>
              <a:rPr lang="en-US" b="1" dirty="0">
                <a:solidFill>
                  <a:schemeClr val="bg2">
                    <a:lumMod val="40000"/>
                    <a:lumOff val="60000"/>
                  </a:schemeClr>
                </a:solidFill>
              </a:rPr>
              <a:t>Slope </a:t>
            </a:r>
          </a:p>
        </p:txBody>
      </p:sp>
      <p:pic>
        <p:nvPicPr>
          <p:cNvPr id="1029" name="Picture 5" descr="C:\Documents and Settings\shaynej\Desktop\TierOne2-12-13\Part 01\Photos\Lanes Equi 2.png"/>
          <p:cNvPicPr>
            <a:picLocks noChangeAspect="1" noChangeArrowheads="1"/>
          </p:cNvPicPr>
          <p:nvPr/>
        </p:nvPicPr>
        <p:blipFill>
          <a:blip r:embed="rId3" cstate="print"/>
          <a:srcRect/>
          <a:stretch>
            <a:fillRect/>
          </a:stretch>
        </p:blipFill>
        <p:spPr bwMode="auto">
          <a:xfrm>
            <a:off x="4818857" y="2743200"/>
            <a:ext cx="4096543" cy="2514600"/>
          </a:xfrm>
          <a:prstGeom prst="rect">
            <a:avLst/>
          </a:prstGeom>
          <a:noFill/>
          <a:effectLst>
            <a:outerShdw blurRad="50800" dist="38100" dir="2700000" algn="tl" rotWithShape="0">
              <a:prstClr val="black">
                <a:alpha val="40000"/>
              </a:prstClr>
            </a:outerShdw>
          </a:effectLst>
        </p:spPr>
      </p:pic>
      <p:sp>
        <p:nvSpPr>
          <p:cNvPr id="7" name="Oval 6"/>
          <p:cNvSpPr/>
          <p:nvPr/>
        </p:nvSpPr>
        <p:spPr>
          <a:xfrm>
            <a:off x="7391400" y="4343400"/>
            <a:ext cx="1524000"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7467600" y="2895600"/>
            <a:ext cx="9906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 y="2286000"/>
            <a:ext cx="8610600" cy="4114800"/>
          </a:xfrm>
        </p:spPr>
        <p:txBody>
          <a:bodyPr>
            <a:normAutofit fontScale="92500"/>
          </a:bodyPr>
          <a:lstStyle/>
          <a:p>
            <a:pPr indent="0">
              <a:buNone/>
            </a:pPr>
            <a:r>
              <a:rPr lang="en-US" dirty="0"/>
              <a:t>This training is a self guided presentation containing a combination of static slides, narrated slides, short videos and a series of questions at the end of each section.  This training is not intended as a tool for measuring knowledge.  Accordingly, responses to questions are not recorded.</a:t>
            </a:r>
          </a:p>
          <a:p>
            <a:pPr indent="0">
              <a:buNone/>
            </a:pPr>
            <a:endParaRPr lang="en-US" dirty="0"/>
          </a:p>
          <a:p>
            <a:pPr indent="0">
              <a:buNone/>
            </a:pPr>
            <a:r>
              <a:rPr lang="en-US" dirty="0"/>
              <a:t>To advance slides, activate narrations and videos and view the answers to the questions, simply click where instructed by the text on the slide.  You can “right click” to see more navigation options including going back, advancing to a selected slide or ending the training.</a:t>
            </a:r>
          </a:p>
        </p:txBody>
      </p:sp>
      <p:sp>
        <p:nvSpPr>
          <p:cNvPr id="5" name="Content Placeholder 4"/>
          <p:cNvSpPr>
            <a:spLocks noGrp="1"/>
          </p:cNvSpPr>
          <p:nvPr>
            <p:ph sz="quarter" idx="14"/>
          </p:nvPr>
        </p:nvSpPr>
        <p:spPr>
          <a:xfrm>
            <a:off x="73152" y="1752600"/>
            <a:ext cx="4727448" cy="533400"/>
          </a:xfrm>
        </p:spPr>
        <p:txBody>
          <a:bodyPr/>
          <a:lstStyle/>
          <a:p>
            <a:r>
              <a:rPr lang="en-US" dirty="0"/>
              <a:t>Navigating This Training Module</a:t>
            </a:r>
          </a:p>
        </p:txBody>
      </p:sp>
      <p:sp>
        <p:nvSpPr>
          <p:cNvPr id="2" name="Title 1"/>
          <p:cNvSpPr>
            <a:spLocks noGrp="1"/>
          </p:cNvSpPr>
          <p:nvPr>
            <p:ph type="title" idx="4294967295"/>
          </p:nvPr>
        </p:nvSpPr>
        <p:spPr>
          <a:xfrm>
            <a:off x="304800" y="304800"/>
            <a:ext cx="8458200" cy="1295400"/>
          </a:xfrm>
        </p:spPr>
        <p:txBody>
          <a:bodyPr>
            <a:noAutofit/>
          </a:bodyPr>
          <a:lstStyle/>
          <a:p>
            <a:pPr algn="ctr"/>
            <a:r>
              <a:rPr lang="en-US" dirty="0">
                <a:solidFill>
                  <a:schemeClr val="tx1"/>
                </a:solidFill>
                <a:latin typeface="+mn-lt"/>
              </a:rPr>
              <a:t>An Introduction To </a:t>
            </a:r>
            <a:br>
              <a:rPr lang="en-US" dirty="0">
                <a:solidFill>
                  <a:schemeClr val="tx1"/>
                </a:solidFill>
                <a:latin typeface="+mn-lt"/>
              </a:rPr>
            </a:br>
            <a:r>
              <a:rPr lang="en-US" dirty="0">
                <a:solidFill>
                  <a:schemeClr val="tx1"/>
                </a:solidFill>
                <a:latin typeface="+mn-lt"/>
              </a:rPr>
              <a:t>River Processes and Management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lvl="0" indent="0"/>
            <a:r>
              <a:rPr lang="en-US" sz="2800" b="1" dirty="0">
                <a:solidFill>
                  <a:schemeClr val="accent2">
                    <a:lumMod val="75000"/>
                  </a:schemeClr>
                </a:solidFill>
              </a:rPr>
              <a:t>Volume, depth and slope</a:t>
            </a:r>
            <a:r>
              <a:rPr lang="en-US" sz="2800" dirty="0"/>
              <a:t> are directly related to flow power.  If any of these factors increase, the flow power will increase and the river will degrade.</a:t>
            </a:r>
            <a:endParaRPr lang="en-US" b="1" dirty="0">
              <a:solidFill>
                <a:srgbClr val="C00000"/>
              </a:solidFill>
            </a:endParaRPr>
          </a:p>
        </p:txBody>
      </p:sp>
      <p:pic>
        <p:nvPicPr>
          <p:cNvPr id="5122" name="Picture 2" descr="C:\Documents and Settings\shaynej\Desktop\TierOne2-12-13\Part 01\Photos\Lanes Equi 2.png"/>
          <p:cNvPicPr>
            <a:picLocks noChangeAspect="1" noChangeArrowheads="1"/>
          </p:cNvPicPr>
          <p:nvPr/>
        </p:nvPicPr>
        <p:blipFill>
          <a:blip r:embed="rId2" cstate="print"/>
          <a:srcRect/>
          <a:stretch>
            <a:fillRect/>
          </a:stretch>
        </p:blipFill>
        <p:spPr bwMode="auto">
          <a:xfrm>
            <a:off x="4800601" y="2743200"/>
            <a:ext cx="4096511" cy="2514600"/>
          </a:xfrm>
          <a:prstGeom prst="rect">
            <a:avLst/>
          </a:prstGeom>
          <a:noFill/>
          <a:effectLst>
            <a:outerShdw blurRad="50800" dist="38100" dir="2700000" algn="tl" rotWithShape="0">
              <a:prstClr val="black">
                <a:alpha val="40000"/>
              </a:prstClr>
            </a:outerShdw>
          </a:effectLst>
        </p:spPr>
      </p:pic>
      <p:sp>
        <p:nvSpPr>
          <p:cNvPr id="7" name="Oval 6"/>
          <p:cNvSpPr/>
          <p:nvPr/>
        </p:nvSpPr>
        <p:spPr>
          <a:xfrm>
            <a:off x="7391400" y="4343400"/>
            <a:ext cx="1524000" cy="8382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7467600" y="2895600"/>
            <a:ext cx="990600" cy="4572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indent="0"/>
            <a:r>
              <a:rPr lang="en-US" b="1" dirty="0">
                <a:solidFill>
                  <a:schemeClr val="accent2">
                    <a:lumMod val="75000"/>
                  </a:schemeClr>
                </a:solidFill>
              </a:rPr>
              <a:t>Depth</a:t>
            </a:r>
            <a:r>
              <a:rPr lang="en-US" dirty="0"/>
              <a:t> depends not only on the discharge but also the channel width.  A wider channel will contain a given amount of flow at a lower depth than a narrower channel will.</a:t>
            </a:r>
          </a:p>
        </p:txBody>
      </p:sp>
      <p:pic>
        <p:nvPicPr>
          <p:cNvPr id="5" name="WidthAndEnergy.wav">
            <a:hlinkClick r:id="" action="ppaction://media"/>
          </p:cNvPr>
          <p:cNvPicPr>
            <a:picLocks noRot="1" noChangeAspect="1"/>
          </p:cNvPicPr>
          <p:nvPr>
            <a:audioFile r:link="rId1"/>
          </p:nvPr>
        </p:nvPicPr>
        <p:blipFill>
          <a:blip r:embed="rId4" cstate="print"/>
          <a:stretch>
            <a:fillRect/>
          </a:stretch>
        </p:blipFill>
        <p:spPr>
          <a:xfrm>
            <a:off x="3126201" y="4191000"/>
            <a:ext cx="5710993" cy="2057078"/>
          </a:xfrm>
          <a:prstGeom prst="rect">
            <a:avLst/>
          </a:prstGeom>
          <a:effectLst>
            <a:outerShdw blurRad="50800" dist="38100" dir="2700000" algn="tl" rotWithShape="0">
              <a:prstClr val="black">
                <a:alpha val="40000"/>
              </a:prstClr>
            </a:outerShdw>
          </a:effectLst>
        </p:spPr>
      </p:pic>
      <p:pic>
        <p:nvPicPr>
          <p:cNvPr id="6" name="Picture 5" descr="C:\Documents and Settings\shaynej\Desktop\TierOne2-12-13\Part 01\Photos\Lanes Equi 2.png"/>
          <p:cNvPicPr>
            <a:picLocks noChangeAspect="1" noChangeArrowheads="1"/>
          </p:cNvPicPr>
          <p:nvPr/>
        </p:nvPicPr>
        <p:blipFill>
          <a:blip r:embed="rId5" cstate="print"/>
          <a:srcRect/>
          <a:stretch>
            <a:fillRect/>
          </a:stretch>
        </p:blipFill>
        <p:spPr bwMode="auto">
          <a:xfrm>
            <a:off x="152400" y="5486400"/>
            <a:ext cx="1905000" cy="1169355"/>
          </a:xfrm>
          <a:prstGeom prst="rect">
            <a:avLst/>
          </a:prstGeom>
          <a:noFill/>
        </p:spPr>
      </p:pic>
      <p:sp>
        <p:nvSpPr>
          <p:cNvPr id="8" name="TextBox 7"/>
          <p:cNvSpPr txBox="1"/>
          <p:nvPr/>
        </p:nvSpPr>
        <p:spPr>
          <a:xfrm>
            <a:off x="3429000" y="4202668"/>
            <a:ext cx="3352800" cy="338554"/>
          </a:xfrm>
          <a:prstGeom prst="rect">
            <a:avLst/>
          </a:prstGeom>
          <a:noFill/>
        </p:spPr>
        <p:txBody>
          <a:bodyPr wrap="square" rtlCol="0">
            <a:spAutoFit/>
          </a:bodyPr>
          <a:lstStyle/>
          <a:p>
            <a:r>
              <a:rPr lang="en-US" sz="1600" b="1" dirty="0">
                <a:solidFill>
                  <a:srgbClr val="FF0000"/>
                </a:solidFill>
              </a:rPr>
              <a:t>Wider Channel = Less Power</a:t>
            </a:r>
          </a:p>
        </p:txBody>
      </p:sp>
      <p:sp>
        <p:nvSpPr>
          <p:cNvPr id="9" name="TextBox 8"/>
          <p:cNvSpPr txBox="1"/>
          <p:nvPr/>
        </p:nvSpPr>
        <p:spPr>
          <a:xfrm>
            <a:off x="3276600" y="5193268"/>
            <a:ext cx="3581400" cy="338554"/>
          </a:xfrm>
          <a:prstGeom prst="rect">
            <a:avLst/>
          </a:prstGeom>
          <a:noFill/>
        </p:spPr>
        <p:txBody>
          <a:bodyPr wrap="square" rtlCol="0">
            <a:spAutoFit/>
          </a:bodyPr>
          <a:lstStyle/>
          <a:p>
            <a:r>
              <a:rPr lang="en-US" sz="1600" b="1" dirty="0">
                <a:solidFill>
                  <a:srgbClr val="FF0000"/>
                </a:solidFill>
              </a:rPr>
              <a:t>Narrower Channel = More Power</a:t>
            </a:r>
          </a:p>
        </p:txBody>
      </p:sp>
      <p:cxnSp>
        <p:nvCxnSpPr>
          <p:cNvPr id="11" name="Straight Connector 10"/>
          <p:cNvCxnSpPr/>
          <p:nvPr/>
        </p:nvCxnSpPr>
        <p:spPr>
          <a:xfrm flipV="1">
            <a:off x="3142593" y="5160579"/>
            <a:ext cx="5654566" cy="210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05"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3152" y="1524000"/>
            <a:ext cx="4117848" cy="4495800"/>
          </a:xfrm>
        </p:spPr>
        <p:txBody>
          <a:bodyPr>
            <a:normAutofit/>
          </a:bodyPr>
          <a:lstStyle/>
          <a:p>
            <a:pPr indent="0"/>
            <a:r>
              <a:rPr lang="en-US" dirty="0"/>
              <a:t>Where rivers are well connected to floodplains, high flows are able to spread out across those floodplains thereby reducing the flow </a:t>
            </a:r>
            <a:r>
              <a:rPr lang="en-US" b="1" dirty="0">
                <a:solidFill>
                  <a:srgbClr val="FFFF00"/>
                </a:solidFill>
              </a:rPr>
              <a:t>depth and power </a:t>
            </a:r>
            <a:r>
              <a:rPr lang="en-US" dirty="0"/>
              <a:t>in the channel during high flow events.</a:t>
            </a:r>
          </a:p>
        </p:txBody>
      </p:sp>
      <p:pic>
        <p:nvPicPr>
          <p:cNvPr id="6" name="Picture 5" descr="C:\Documents and Settings\shaynej\Desktop\TierOne2-12-13\Part 01\Photos\Lanes Equi 2.png"/>
          <p:cNvPicPr>
            <a:picLocks noChangeAspect="1" noChangeArrowheads="1"/>
          </p:cNvPicPr>
          <p:nvPr/>
        </p:nvPicPr>
        <p:blipFill>
          <a:blip r:embed="rId3" cstate="print"/>
          <a:srcRect/>
          <a:stretch>
            <a:fillRect/>
          </a:stretch>
        </p:blipFill>
        <p:spPr bwMode="auto">
          <a:xfrm>
            <a:off x="152400" y="5486400"/>
            <a:ext cx="1905000" cy="1169355"/>
          </a:xfrm>
          <a:prstGeom prst="rect">
            <a:avLst/>
          </a:prstGeom>
          <a:noFill/>
        </p:spPr>
      </p:pic>
      <p:pic>
        <p:nvPicPr>
          <p:cNvPr id="2" name="Picture 2" descr="Y:\WSMD_Rivers\Programs\Trans Infrastructure\Vtrans Liaison\TrainingPrograms\RiversAndRoadsTraining\Tier One Training\Pictures\Floodplain Connection.png"/>
          <p:cNvPicPr>
            <a:picLocks noChangeAspect="1" noChangeArrowheads="1"/>
          </p:cNvPicPr>
          <p:nvPr/>
        </p:nvPicPr>
        <p:blipFill>
          <a:blip r:embed="rId4" cstate="print"/>
          <a:srcRect/>
          <a:stretch>
            <a:fillRect/>
          </a:stretch>
        </p:blipFill>
        <p:spPr bwMode="auto">
          <a:xfrm>
            <a:off x="3827858" y="2819400"/>
            <a:ext cx="5135168" cy="3873500"/>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indent="0"/>
            <a:r>
              <a:rPr lang="en-US" b="1" dirty="0">
                <a:solidFill>
                  <a:schemeClr val="accent2">
                    <a:lumMod val="75000"/>
                  </a:schemeClr>
                </a:solidFill>
              </a:rPr>
              <a:t>Slope</a:t>
            </a:r>
            <a:r>
              <a:rPr lang="en-US" dirty="0"/>
              <a:t> depends not only on the valley slope but also the extent to which the channel </a:t>
            </a:r>
            <a:r>
              <a:rPr lang="en-US" dirty="0">
                <a:solidFill>
                  <a:schemeClr val="bg2">
                    <a:lumMod val="40000"/>
                    <a:lumOff val="60000"/>
                  </a:schemeClr>
                </a:solidFill>
              </a:rPr>
              <a:t>meanders</a:t>
            </a:r>
            <a:r>
              <a:rPr lang="en-US" dirty="0"/>
              <a:t> back and forth across the valley.</a:t>
            </a:r>
          </a:p>
        </p:txBody>
      </p:sp>
      <p:grpSp>
        <p:nvGrpSpPr>
          <p:cNvPr id="11" name="Group 10"/>
          <p:cNvGrpSpPr/>
          <p:nvPr/>
        </p:nvGrpSpPr>
        <p:grpSpPr>
          <a:xfrm>
            <a:off x="2895600" y="4267200"/>
            <a:ext cx="6172200" cy="2279531"/>
            <a:chOff x="1600200" y="4343400"/>
            <a:chExt cx="6864350" cy="2279531"/>
          </a:xfrm>
          <a:effectLst>
            <a:outerShdw blurRad="50800" dist="38100" dir="2700000" algn="tl" rotWithShape="0">
              <a:prstClr val="black">
                <a:alpha val="40000"/>
              </a:prstClr>
            </a:outerShdw>
          </a:effectLst>
        </p:grpSpPr>
        <p:pic>
          <p:nvPicPr>
            <p:cNvPr id="2050" name="Picture 2" descr="C:\Documents and Settings\shaynej\Desktop\TierOne2-28-13\Part 01\Photos\Meandering Slope.png"/>
            <p:cNvPicPr>
              <a:picLocks noChangeAspect="1" noChangeArrowheads="1"/>
            </p:cNvPicPr>
            <p:nvPr/>
          </p:nvPicPr>
          <p:blipFill>
            <a:blip r:embed="rId4" cstate="print"/>
            <a:srcRect/>
            <a:stretch>
              <a:fillRect/>
            </a:stretch>
          </p:blipFill>
          <p:spPr bwMode="auto">
            <a:xfrm>
              <a:off x="1600200" y="4343400"/>
              <a:ext cx="6864350" cy="2279531"/>
            </a:xfrm>
            <a:prstGeom prst="rect">
              <a:avLst/>
            </a:prstGeom>
            <a:noFill/>
          </p:spPr>
        </p:pic>
        <p:sp>
          <p:nvSpPr>
            <p:cNvPr id="8" name="Oval 7"/>
            <p:cNvSpPr/>
            <p:nvPr/>
          </p:nvSpPr>
          <p:spPr>
            <a:xfrm>
              <a:off x="5431465" y="6019799"/>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2176130" y="5014606"/>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8054163" y="6009168"/>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Recorded Sound">
            <a:hlinkClick r:id="" action="ppaction://media"/>
          </p:cNvPr>
          <p:cNvPicPr>
            <a:picLocks noRot="1" noChangeAspect="1"/>
          </p:cNvPicPr>
          <p:nvPr>
            <a:wavAudioFile r:embed="rId1" name="Recorded Sound"/>
          </p:nvPr>
        </p:nvPicPr>
        <p:blipFill>
          <a:blip r:embed="rId5" cstate="print"/>
          <a:stretch>
            <a:fillRect/>
          </a:stretch>
        </p:blipFill>
        <p:spPr>
          <a:xfrm>
            <a:off x="4953001" y="1524000"/>
            <a:ext cx="4038599" cy="2589931"/>
          </a:xfrm>
          <a:prstGeom prst="rect">
            <a:avLst/>
          </a:prstGeom>
          <a:effectLst>
            <a:outerShdw blurRad="50800" dist="38100" dir="2700000" algn="tl" rotWithShape="0">
              <a:prstClr val="black">
                <a:alpha val="40000"/>
              </a:prstClr>
            </a:outerShdw>
          </a:effectLst>
        </p:spPr>
      </p:pic>
      <p:pic>
        <p:nvPicPr>
          <p:cNvPr id="12" name="Picture 11" descr="C:\Documents and Settings\shaynej\Desktop\TierOne2-12-13\Part 01\Photos\Lanes Equi 2.png"/>
          <p:cNvPicPr>
            <a:picLocks noChangeAspect="1" noChangeArrowheads="1"/>
          </p:cNvPicPr>
          <p:nvPr/>
        </p:nvPicPr>
        <p:blipFill>
          <a:blip r:embed="rId6" cstate="print"/>
          <a:srcRect/>
          <a:stretch>
            <a:fillRect/>
          </a:stretch>
        </p:blipFill>
        <p:spPr bwMode="auto">
          <a:xfrm>
            <a:off x="152400" y="5486400"/>
            <a:ext cx="1905000" cy="1169355"/>
          </a:xfrm>
          <a:prstGeom prst="rect">
            <a:avLst/>
          </a:prstGeom>
          <a:noFill/>
        </p:spPr>
      </p:pic>
    </p:spTree>
    <p:extLst>
      <p:ext uri="{BB962C8B-B14F-4D97-AF65-F5344CB8AC3E}">
        <p14:creationId xmlns:p14="http://schemas.microsoft.com/office/powerpoint/2010/main" val="27150848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00" fill="hold"/>
                                        <p:tgtEl>
                                          <p:spTgt spid="14"/>
                                        </p:tgtEl>
                                      </p:cBhvr>
                                    </p:cmd>
                                  </p:childTnLst>
                                </p:cTn>
                              </p:par>
                            </p:childTnLst>
                          </p:cTn>
                        </p:par>
                      </p:childTnLst>
                    </p:cTn>
                  </p:par>
                </p:childTnLst>
              </p:cTn>
              <p:nextCondLst>
                <p:cond evt="onClick" delay="0">
                  <p:tgtEl>
                    <p:spTgt spid="1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indent="0"/>
            <a:r>
              <a:rPr lang="en-US" sz="2800" b="1" dirty="0">
                <a:solidFill>
                  <a:schemeClr val="accent2">
                    <a:lumMod val="75000"/>
                  </a:schemeClr>
                </a:solidFill>
              </a:rPr>
              <a:t>Resistance </a:t>
            </a:r>
            <a:r>
              <a:rPr lang="en-US" sz="2800" dirty="0"/>
              <a:t>is determined by the following factors:</a:t>
            </a:r>
          </a:p>
          <a:p>
            <a:pPr indent="0">
              <a:buClr>
                <a:schemeClr val="bg2">
                  <a:lumMod val="40000"/>
                  <a:lumOff val="60000"/>
                </a:schemeClr>
              </a:buClr>
              <a:buFont typeface="Wingdings" pitchFamily="2" charset="2"/>
              <a:buChar char="§"/>
            </a:pPr>
            <a:r>
              <a:rPr lang="en-US" sz="2400" b="1" dirty="0">
                <a:solidFill>
                  <a:schemeClr val="bg2">
                    <a:lumMod val="40000"/>
                    <a:lumOff val="60000"/>
                  </a:schemeClr>
                </a:solidFill>
              </a:rPr>
              <a:t>Sediment Size</a:t>
            </a:r>
          </a:p>
          <a:p>
            <a:pPr indent="0">
              <a:buClr>
                <a:schemeClr val="bg2">
                  <a:lumMod val="40000"/>
                  <a:lumOff val="60000"/>
                </a:schemeClr>
              </a:buClr>
              <a:buFont typeface="Wingdings" pitchFamily="2" charset="2"/>
              <a:buChar char="§"/>
            </a:pPr>
            <a:r>
              <a:rPr lang="en-US" sz="2400" b="1" dirty="0">
                <a:solidFill>
                  <a:schemeClr val="bg2">
                    <a:lumMod val="40000"/>
                    <a:lumOff val="60000"/>
                  </a:schemeClr>
                </a:solidFill>
              </a:rPr>
              <a:t>Sediment Amount (Volume)</a:t>
            </a:r>
          </a:p>
          <a:p>
            <a:pPr indent="0">
              <a:buClr>
                <a:schemeClr val="bg2">
                  <a:lumMod val="40000"/>
                  <a:lumOff val="60000"/>
                </a:schemeClr>
              </a:buClr>
              <a:buFont typeface="Wingdings" pitchFamily="2" charset="2"/>
              <a:buChar char="§"/>
            </a:pPr>
            <a:r>
              <a:rPr lang="en-US" sz="2400" b="1" dirty="0">
                <a:solidFill>
                  <a:schemeClr val="bg2">
                    <a:lumMod val="40000"/>
                    <a:lumOff val="60000"/>
                  </a:schemeClr>
                </a:solidFill>
              </a:rPr>
              <a:t>Roughness</a:t>
            </a:r>
          </a:p>
          <a:p>
            <a:pPr indent="0"/>
            <a:endParaRPr lang="en-US" dirty="0"/>
          </a:p>
        </p:txBody>
      </p:sp>
      <p:pic>
        <p:nvPicPr>
          <p:cNvPr id="6" name="Picture 2" descr="C:\Documents and Settings\shaynej\Desktop\TierOne2-12-13\Part 01\Photos\Lanes Equi 2.png"/>
          <p:cNvPicPr>
            <a:picLocks noChangeAspect="1" noChangeArrowheads="1"/>
          </p:cNvPicPr>
          <p:nvPr/>
        </p:nvPicPr>
        <p:blipFill>
          <a:blip r:embed="rId3" cstate="print"/>
          <a:srcRect/>
          <a:stretch>
            <a:fillRect/>
          </a:stretch>
        </p:blipFill>
        <p:spPr bwMode="auto">
          <a:xfrm>
            <a:off x="4800600" y="2743200"/>
            <a:ext cx="4096544" cy="2514600"/>
          </a:xfrm>
          <a:prstGeom prst="rect">
            <a:avLst/>
          </a:prstGeom>
          <a:noFill/>
          <a:effectLst>
            <a:outerShdw blurRad="50800" dist="38100" dir="2700000" algn="tl" rotWithShape="0">
              <a:prstClr val="black">
                <a:alpha val="40000"/>
              </a:prstClr>
            </a:outerShdw>
          </a:effectLst>
        </p:spPr>
      </p:pic>
      <p:sp>
        <p:nvSpPr>
          <p:cNvPr id="8" name="Oval 7"/>
          <p:cNvSpPr/>
          <p:nvPr/>
        </p:nvSpPr>
        <p:spPr>
          <a:xfrm>
            <a:off x="5334000" y="2819400"/>
            <a:ext cx="990600" cy="4572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4876800" y="4343400"/>
            <a:ext cx="1600200" cy="7620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lvl="0" indent="0"/>
            <a:r>
              <a:rPr lang="en-US" sz="2800" b="1" dirty="0">
                <a:solidFill>
                  <a:schemeClr val="accent2">
                    <a:lumMod val="75000"/>
                  </a:schemeClr>
                </a:solidFill>
              </a:rPr>
              <a:t>Sediment size, sediment volume and roughness </a:t>
            </a:r>
            <a:r>
              <a:rPr lang="en-US" sz="2800" dirty="0"/>
              <a:t>are directly related to resistance.  If any of these factors increase, the resistance will increase and the river will aggrade.</a:t>
            </a:r>
            <a:endParaRPr lang="en-US" b="1" dirty="0">
              <a:solidFill>
                <a:srgbClr val="C00000"/>
              </a:solidFill>
            </a:endParaRPr>
          </a:p>
        </p:txBody>
      </p:sp>
      <p:pic>
        <p:nvPicPr>
          <p:cNvPr id="5122" name="Picture 2" descr="C:\Documents and Settings\shaynej\Desktop\TierOne2-12-13\Part 01\Photos\Lanes Equi 2.png"/>
          <p:cNvPicPr>
            <a:picLocks noChangeAspect="1" noChangeArrowheads="1"/>
          </p:cNvPicPr>
          <p:nvPr/>
        </p:nvPicPr>
        <p:blipFill>
          <a:blip r:embed="rId2" cstate="print"/>
          <a:srcRect/>
          <a:stretch>
            <a:fillRect/>
          </a:stretch>
        </p:blipFill>
        <p:spPr bwMode="auto">
          <a:xfrm>
            <a:off x="4800600" y="2743200"/>
            <a:ext cx="4096511" cy="2514600"/>
          </a:xfrm>
          <a:prstGeom prst="rect">
            <a:avLst/>
          </a:prstGeom>
          <a:noFill/>
          <a:effectLst>
            <a:outerShdw blurRad="50800" dist="38100" dir="2700000" algn="tl" rotWithShape="0">
              <a:prstClr val="black">
                <a:alpha val="40000"/>
              </a:prstClr>
            </a:outerShdw>
          </a:effectLst>
        </p:spPr>
      </p:pic>
      <p:sp>
        <p:nvSpPr>
          <p:cNvPr id="8" name="Oval 7"/>
          <p:cNvSpPr/>
          <p:nvPr/>
        </p:nvSpPr>
        <p:spPr>
          <a:xfrm>
            <a:off x="5334000" y="2819400"/>
            <a:ext cx="990600" cy="4572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4876800" y="4343400"/>
            <a:ext cx="1600200" cy="7620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sz="quarter" idx="1"/>
          </p:nvPr>
        </p:nvSpPr>
        <p:spPr/>
        <p:txBody>
          <a:bodyPr/>
          <a:lstStyle/>
          <a:p>
            <a:pPr indent="0"/>
            <a:r>
              <a:rPr lang="en-US" b="1" dirty="0">
                <a:solidFill>
                  <a:schemeClr val="accent2">
                    <a:lumMod val="75000"/>
                  </a:schemeClr>
                </a:solidFill>
              </a:rPr>
              <a:t>Roughness</a:t>
            </a:r>
            <a:r>
              <a:rPr lang="en-US" dirty="0"/>
              <a:t> is created by bed forms such as steps and pools which dissipate the energy of the flow thereby reducing erosion of the channel.</a:t>
            </a:r>
          </a:p>
        </p:txBody>
      </p:sp>
      <p:pic>
        <p:nvPicPr>
          <p:cNvPr id="2050" name="Picture 2" descr="C:\Users\Shayne\Desktop\TierOne2-7-13\TierOnePartOne\Photos\MontgomeryBuffingt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248" y="3200400"/>
            <a:ext cx="3987890" cy="3418541"/>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descr="C:\Documents and Settings\shaynej\Desktop\TierOne2-12-13\Part 01\Photos\Lanes Equi 2.png"/>
          <p:cNvPicPr>
            <a:picLocks noChangeAspect="1" noChangeArrowheads="1"/>
          </p:cNvPicPr>
          <p:nvPr/>
        </p:nvPicPr>
        <p:blipFill>
          <a:blip r:embed="rId4" cstate="print"/>
          <a:srcRect/>
          <a:stretch>
            <a:fillRect/>
          </a:stretch>
        </p:blipFill>
        <p:spPr bwMode="auto">
          <a:xfrm>
            <a:off x="152400" y="5486400"/>
            <a:ext cx="1905000" cy="1169355"/>
          </a:xfrm>
          <a:prstGeom prst="rect">
            <a:avLst/>
          </a:prstGeom>
          <a:noFill/>
        </p:spPr>
      </p:pic>
    </p:spTree>
    <p:extLst>
      <p:ext uri="{BB962C8B-B14F-4D97-AF65-F5344CB8AC3E}">
        <p14:creationId xmlns:p14="http://schemas.microsoft.com/office/powerpoint/2010/main" val="20636213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indent="0"/>
            <a:r>
              <a:rPr lang="en-US" b="1" dirty="0">
                <a:solidFill>
                  <a:schemeClr val="accent2">
                    <a:lumMod val="75000"/>
                  </a:schemeClr>
                </a:solidFill>
              </a:rPr>
              <a:t>Roughness</a:t>
            </a:r>
            <a:r>
              <a:rPr lang="en-US" dirty="0"/>
              <a:t> is created by meanders which cause the flow to spiral, slowing it down and reducing its energy.</a:t>
            </a:r>
          </a:p>
        </p:txBody>
      </p:sp>
      <p:pic>
        <p:nvPicPr>
          <p:cNvPr id="5" name="Picture 3"/>
          <p:cNvPicPr>
            <a:picLocks noChangeAspect="1" noChangeArrowheads="1"/>
          </p:cNvPicPr>
          <p:nvPr/>
        </p:nvPicPr>
        <p:blipFill>
          <a:blip r:embed="rId2" cstate="print"/>
          <a:srcRect/>
          <a:stretch>
            <a:fillRect/>
          </a:stretch>
        </p:blipFill>
        <p:spPr bwMode="auto">
          <a:xfrm>
            <a:off x="3093575" y="3733800"/>
            <a:ext cx="3154825" cy="2819400"/>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pic>
        <p:nvPicPr>
          <p:cNvPr id="6" name="Picture 5" descr="C:\Documents and Settings\shaynej\Desktop\TierOne2-12-13\Part 01\Photos\Lanes Equi 2.png"/>
          <p:cNvPicPr>
            <a:picLocks noChangeAspect="1" noChangeArrowheads="1"/>
          </p:cNvPicPr>
          <p:nvPr/>
        </p:nvPicPr>
        <p:blipFill>
          <a:blip r:embed="rId3" cstate="print"/>
          <a:srcRect/>
          <a:stretch>
            <a:fillRect/>
          </a:stretch>
        </p:blipFill>
        <p:spPr bwMode="auto">
          <a:xfrm>
            <a:off x="152400" y="5486400"/>
            <a:ext cx="1905000" cy="1169355"/>
          </a:xfrm>
          <a:prstGeom prst="rect">
            <a:avLst/>
          </a:prstGeom>
          <a:noFill/>
        </p:spPr>
      </p:pic>
      <p:pic>
        <p:nvPicPr>
          <p:cNvPr id="4" name="Picture 4" descr="http://www.geol.umd.edu/~piccoli/100/Image82.jpg"/>
          <p:cNvPicPr>
            <a:picLocks noChangeAspect="1" noChangeArrowheads="1"/>
          </p:cNvPicPr>
          <p:nvPr/>
        </p:nvPicPr>
        <p:blipFill>
          <a:blip r:embed="rId4" cstate="print"/>
          <a:srcRect l="3901" t="902" r="2482" b="3044"/>
          <a:stretch>
            <a:fillRect/>
          </a:stretch>
        </p:blipFill>
        <p:spPr bwMode="auto">
          <a:xfrm>
            <a:off x="5334000" y="1371599"/>
            <a:ext cx="3363685" cy="2943225"/>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indent="0"/>
            <a:r>
              <a:rPr lang="en-US" b="1" dirty="0">
                <a:solidFill>
                  <a:schemeClr val="accent2">
                    <a:lumMod val="75000"/>
                  </a:schemeClr>
                </a:solidFill>
              </a:rPr>
              <a:t>Roughness</a:t>
            </a:r>
            <a:r>
              <a:rPr lang="en-US" dirty="0"/>
              <a:t> is created by gravel bars which are the first sediments to be transported during high flows and thereby absorb energy of the flow that would otherwise work to erode the boundary materials.</a:t>
            </a:r>
          </a:p>
        </p:txBody>
      </p:sp>
      <p:pic>
        <p:nvPicPr>
          <p:cNvPr id="283650" name="Picture 2" descr="\\JUPITER\ANRDocs\WSMD_Rivers\Education &amp; Training\02 Database Photos\img00245.jpg"/>
          <p:cNvPicPr>
            <a:picLocks noChangeAspect="1" noChangeArrowheads="1"/>
          </p:cNvPicPr>
          <p:nvPr/>
        </p:nvPicPr>
        <p:blipFill>
          <a:blip r:embed="rId2" cstate="print"/>
          <a:srcRect/>
          <a:stretch>
            <a:fillRect/>
          </a:stretch>
        </p:blipFill>
        <p:spPr bwMode="auto">
          <a:xfrm>
            <a:off x="4267200" y="4572000"/>
            <a:ext cx="3001108" cy="18288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6" name="Picture 2"/>
          <p:cNvPicPr>
            <a:picLocks noChangeAspect="1" noChangeArrowheads="1"/>
          </p:cNvPicPr>
          <p:nvPr/>
        </p:nvPicPr>
        <p:blipFill>
          <a:blip r:embed="rId3" cstate="print"/>
          <a:srcRect/>
          <a:stretch>
            <a:fillRect/>
          </a:stretch>
        </p:blipFill>
        <p:spPr bwMode="auto">
          <a:xfrm>
            <a:off x="4800600" y="2895600"/>
            <a:ext cx="3053299" cy="1828800"/>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pic>
        <p:nvPicPr>
          <p:cNvPr id="283649" name="Picture 1" descr="\\JUPITER\ANRDocs\WSMD_Rivers\Education &amp; Training\02 Database Photos\DCP00560.JPG"/>
          <p:cNvPicPr>
            <a:picLocks noChangeAspect="1" noChangeArrowheads="1"/>
          </p:cNvPicPr>
          <p:nvPr/>
        </p:nvPicPr>
        <p:blipFill>
          <a:blip r:embed="rId4" cstate="print"/>
          <a:srcRect/>
          <a:stretch>
            <a:fillRect/>
          </a:stretch>
        </p:blipFill>
        <p:spPr bwMode="auto">
          <a:xfrm>
            <a:off x="5410200" y="1219200"/>
            <a:ext cx="3001108" cy="18288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7" name="Picture 6" descr="C:\Documents and Settings\shaynej\Desktop\TierOne2-12-13\Part 01\Photos\Lanes Equi 2.png"/>
          <p:cNvPicPr>
            <a:picLocks noChangeAspect="1" noChangeArrowheads="1"/>
          </p:cNvPicPr>
          <p:nvPr/>
        </p:nvPicPr>
        <p:blipFill>
          <a:blip r:embed="rId5" cstate="print"/>
          <a:srcRect/>
          <a:stretch>
            <a:fillRect/>
          </a:stretch>
        </p:blipFill>
        <p:spPr bwMode="auto">
          <a:xfrm>
            <a:off x="152400" y="5486400"/>
            <a:ext cx="1905000" cy="1169355"/>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noChangeArrowheads="1"/>
          </p:cNvPicPr>
          <p:nvPr/>
        </p:nvPicPr>
        <p:blipFill>
          <a:blip r:embed="rId2" cstate="screen"/>
          <a:srcRect l="9373" t="15000" r="8145" b="10000"/>
          <a:stretch>
            <a:fillRect/>
          </a:stretch>
        </p:blipFill>
        <p:spPr bwMode="auto">
          <a:xfrm>
            <a:off x="6015318" y="4114800"/>
            <a:ext cx="2682240" cy="1828800"/>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sp>
        <p:nvSpPr>
          <p:cNvPr id="3" name="Content Placeholder 2"/>
          <p:cNvSpPr>
            <a:spLocks noGrp="1"/>
          </p:cNvSpPr>
          <p:nvPr>
            <p:ph sz="quarter" idx="1"/>
          </p:nvPr>
        </p:nvSpPr>
        <p:spPr>
          <a:xfrm>
            <a:off x="73152" y="1524000"/>
            <a:ext cx="3660648" cy="4495800"/>
          </a:xfrm>
        </p:spPr>
        <p:txBody>
          <a:bodyPr>
            <a:normAutofit/>
          </a:bodyPr>
          <a:lstStyle/>
          <a:p>
            <a:pPr indent="0"/>
            <a:r>
              <a:rPr lang="en-US" b="1" dirty="0">
                <a:solidFill>
                  <a:schemeClr val="accent2">
                    <a:lumMod val="75000"/>
                  </a:schemeClr>
                </a:solidFill>
              </a:rPr>
              <a:t>Roughness</a:t>
            </a:r>
            <a:r>
              <a:rPr lang="en-US" dirty="0"/>
              <a:t> is created by large woody debris that creates a physical obstacle to the flow thereby slowing and dissipating its energy.</a:t>
            </a:r>
          </a:p>
        </p:txBody>
      </p:sp>
      <p:pic>
        <p:nvPicPr>
          <p:cNvPr id="7" name="Picture 6" descr="C:\Documents and Settings\shaynej\Desktop\TierOne2-12-13\Part 01\Photos\Lanes Equi 2.png"/>
          <p:cNvPicPr>
            <a:picLocks noChangeAspect="1" noChangeArrowheads="1"/>
          </p:cNvPicPr>
          <p:nvPr/>
        </p:nvPicPr>
        <p:blipFill>
          <a:blip r:embed="rId3" cstate="print"/>
          <a:srcRect/>
          <a:stretch>
            <a:fillRect/>
          </a:stretch>
        </p:blipFill>
        <p:spPr bwMode="auto">
          <a:xfrm>
            <a:off x="152400" y="5486400"/>
            <a:ext cx="1905000" cy="1169355"/>
          </a:xfrm>
          <a:prstGeom prst="rect">
            <a:avLst/>
          </a:prstGeom>
          <a:noFill/>
        </p:spPr>
      </p:pic>
      <p:pic>
        <p:nvPicPr>
          <p:cNvPr id="1026" name="Picture 2" descr="Y:\WSMD_Rivers\Programs\Trans Infrastructure\Vtrans Liaison\TrainingPrograms\RiversAndRoadsTraining\TierTwoTraining\Photos\CandidateTraining Reach Photos\UpperWells\IMG_0629.jpg"/>
          <p:cNvPicPr>
            <a:picLocks noChangeAspect="1" noChangeArrowheads="1"/>
          </p:cNvPicPr>
          <p:nvPr/>
        </p:nvPicPr>
        <p:blipFill>
          <a:blip r:embed="rId4" cstate="print"/>
          <a:srcRect/>
          <a:stretch>
            <a:fillRect/>
          </a:stretch>
        </p:blipFill>
        <p:spPr bwMode="auto">
          <a:xfrm>
            <a:off x="3805518" y="4495800"/>
            <a:ext cx="2438400" cy="18288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0" name="Picture 4" descr="K:\River\Education &amp; Training\Presentations\Mgt ALternatives talk\USFS Upland Stream Restoration 4.jpg"/>
          <p:cNvPicPr>
            <a:picLocks noChangeAspect="1" noChangeArrowheads="1"/>
          </p:cNvPicPr>
          <p:nvPr/>
        </p:nvPicPr>
        <p:blipFill>
          <a:blip r:embed="rId5" cstate="print"/>
          <a:srcRect/>
          <a:stretch>
            <a:fillRect/>
          </a:stretch>
        </p:blipFill>
        <p:spPr bwMode="auto">
          <a:xfrm>
            <a:off x="3881718" y="2743200"/>
            <a:ext cx="2801921" cy="18288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027" name="Picture 3" descr="Y:\WSMD_Rivers\Programs\Trans Infrastructure\Vtrans Liaison\TrainingPrograms\RiversAndRoadsTraining\TierTwoTraining\Photos\CandidateTraining Reach Photos\UpperWells\IMG_0639.jpg"/>
          <p:cNvPicPr>
            <a:picLocks noChangeAspect="1" noChangeArrowheads="1"/>
          </p:cNvPicPr>
          <p:nvPr/>
        </p:nvPicPr>
        <p:blipFill>
          <a:blip r:embed="rId6" cstate="print"/>
          <a:srcRect l="5263" r="17543" b="20468"/>
          <a:stretch>
            <a:fillRect/>
          </a:stretch>
        </p:blipFill>
        <p:spPr bwMode="auto">
          <a:xfrm>
            <a:off x="6472518" y="2514600"/>
            <a:ext cx="2366682" cy="1828800"/>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 y="2590800"/>
            <a:ext cx="8686800" cy="3886200"/>
          </a:xfrm>
        </p:spPr>
        <p:txBody>
          <a:bodyPr>
            <a:normAutofit/>
          </a:bodyPr>
          <a:lstStyle/>
          <a:p>
            <a:pPr marL="731520" indent="-457200">
              <a:buClr>
                <a:schemeClr val="bg2"/>
              </a:buClr>
              <a:buFont typeface="Wingdings" pitchFamily="2" charset="2"/>
              <a:buChar char="ü"/>
            </a:pPr>
            <a:r>
              <a:rPr lang="en-US" dirty="0"/>
              <a:t>Time and time again we are reminded how vulnerable our roads and bridges are to apparently unpredictable river instabilities.</a:t>
            </a:r>
          </a:p>
          <a:p>
            <a:pPr marL="731520" indent="-457200">
              <a:buClr>
                <a:schemeClr val="bg2"/>
              </a:buClr>
              <a:buFont typeface="Wingdings" pitchFamily="2" charset="2"/>
              <a:buChar char="ü"/>
            </a:pPr>
            <a:r>
              <a:rPr lang="en-US" dirty="0"/>
              <a:t>River processes are not as unpredictable as they may at first seem, we understand what causes rivers to be unstable.</a:t>
            </a:r>
          </a:p>
          <a:p>
            <a:pPr marL="731520" indent="-457200">
              <a:buClr>
                <a:schemeClr val="bg2"/>
              </a:buClr>
              <a:buFont typeface="Wingdings" pitchFamily="2" charset="2"/>
              <a:buChar char="ü"/>
            </a:pPr>
            <a:r>
              <a:rPr lang="en-US" dirty="0"/>
              <a:t>We can use our understanding of river processes to reduce flood related damages and associated rebuilding expenses to our roads and bridges.</a:t>
            </a:r>
          </a:p>
          <a:p>
            <a:pPr marL="731520" indent="-457200">
              <a:buClr>
                <a:schemeClr val="bg2"/>
              </a:buClr>
              <a:buFont typeface="Wingdings" pitchFamily="2" charset="2"/>
              <a:buChar char="ü"/>
            </a:pPr>
            <a:r>
              <a:rPr lang="en-US" dirty="0"/>
              <a:t>The Rivers and Roads Training Program aims to provide participants with this understanding of river processes.</a:t>
            </a:r>
          </a:p>
        </p:txBody>
      </p:sp>
      <p:sp>
        <p:nvSpPr>
          <p:cNvPr id="5" name="Content Placeholder 4"/>
          <p:cNvSpPr>
            <a:spLocks noGrp="1"/>
          </p:cNvSpPr>
          <p:nvPr>
            <p:ph sz="quarter" idx="14"/>
          </p:nvPr>
        </p:nvSpPr>
        <p:spPr>
          <a:xfrm>
            <a:off x="152400" y="1905000"/>
            <a:ext cx="7543800" cy="533400"/>
          </a:xfrm>
        </p:spPr>
        <p:txBody>
          <a:bodyPr>
            <a:normAutofit/>
          </a:bodyPr>
          <a:lstStyle/>
          <a:p>
            <a:r>
              <a:rPr lang="en-US" dirty="0"/>
              <a:t>Why a Rivers and Roads Training Program?</a:t>
            </a:r>
          </a:p>
        </p:txBody>
      </p:sp>
      <p:sp>
        <p:nvSpPr>
          <p:cNvPr id="2" name="Title 1"/>
          <p:cNvSpPr>
            <a:spLocks noGrp="1"/>
          </p:cNvSpPr>
          <p:nvPr>
            <p:ph type="title" idx="4294967295"/>
          </p:nvPr>
        </p:nvSpPr>
        <p:spPr>
          <a:xfrm>
            <a:off x="304800" y="152400"/>
            <a:ext cx="8458200" cy="1295400"/>
          </a:xfrm>
        </p:spPr>
        <p:txBody>
          <a:bodyPr>
            <a:noAutofit/>
          </a:bodyPr>
          <a:lstStyle/>
          <a:p>
            <a:pPr algn="ctr"/>
            <a:r>
              <a:rPr lang="en-US" dirty="0">
                <a:solidFill>
                  <a:schemeClr val="tx1"/>
                </a:solidFill>
                <a:latin typeface="+mn-lt"/>
              </a:rPr>
              <a:t>An Introduction To </a:t>
            </a:r>
            <a:br>
              <a:rPr lang="en-US" dirty="0">
                <a:solidFill>
                  <a:schemeClr val="tx1"/>
                </a:solidFill>
                <a:latin typeface="+mn-lt"/>
              </a:rPr>
            </a:br>
            <a:r>
              <a:rPr lang="en-US" dirty="0">
                <a:solidFill>
                  <a:schemeClr val="tx1"/>
                </a:solidFill>
                <a:latin typeface="+mn-lt"/>
              </a:rPr>
              <a:t>River Processes and Management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indent="0"/>
            <a:r>
              <a:rPr lang="en-US" dirty="0"/>
              <a:t>Bed forms, meanders, gravel bars and woody debris are all important components of habitat features for fish and other aquatic wildlife.</a:t>
            </a:r>
          </a:p>
        </p:txBody>
      </p:sp>
      <p:pic>
        <p:nvPicPr>
          <p:cNvPr id="7" name="Picture 6" descr="C:\Documents and Settings\shaynej\Desktop\TierOne2-12-13\Part 01\Photos\Lanes Equi 2.png"/>
          <p:cNvPicPr>
            <a:picLocks noChangeAspect="1" noChangeArrowheads="1"/>
          </p:cNvPicPr>
          <p:nvPr/>
        </p:nvPicPr>
        <p:blipFill>
          <a:blip r:embed="rId2" cstate="print"/>
          <a:srcRect/>
          <a:stretch>
            <a:fillRect/>
          </a:stretch>
        </p:blipFill>
        <p:spPr bwMode="auto">
          <a:xfrm>
            <a:off x="152400" y="5486400"/>
            <a:ext cx="1905000" cy="1169355"/>
          </a:xfrm>
          <a:prstGeom prst="rect">
            <a:avLst/>
          </a:prstGeom>
          <a:noFill/>
        </p:spPr>
      </p:pic>
      <p:pic>
        <p:nvPicPr>
          <p:cNvPr id="2050" name="Picture 2"/>
          <p:cNvPicPr>
            <a:picLocks noChangeAspect="1" noChangeArrowheads="1"/>
          </p:cNvPicPr>
          <p:nvPr/>
        </p:nvPicPr>
        <p:blipFill>
          <a:blip r:embed="rId3" cstate="print"/>
          <a:srcRect/>
          <a:stretch>
            <a:fillRect/>
          </a:stretch>
        </p:blipFill>
        <p:spPr bwMode="auto">
          <a:xfrm>
            <a:off x="2667000" y="4038600"/>
            <a:ext cx="3048000" cy="2286000"/>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pic>
        <p:nvPicPr>
          <p:cNvPr id="2051" name="Picture 3"/>
          <p:cNvPicPr>
            <a:picLocks noChangeAspect="1" noChangeArrowheads="1"/>
          </p:cNvPicPr>
          <p:nvPr/>
        </p:nvPicPr>
        <p:blipFill>
          <a:blip r:embed="rId4" cstate="print"/>
          <a:srcRect/>
          <a:stretch>
            <a:fillRect/>
          </a:stretch>
        </p:blipFill>
        <p:spPr bwMode="auto">
          <a:xfrm>
            <a:off x="5638800" y="4267200"/>
            <a:ext cx="3048000" cy="2286000"/>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pic>
        <p:nvPicPr>
          <p:cNvPr id="10" name="Picture 4" descr="K:\River\Education &amp; Training\Presentations\Mgt ALternatives talk\USFS Upland Stream Restoration 4.jpg"/>
          <p:cNvPicPr>
            <a:picLocks noChangeAspect="1" noChangeArrowheads="1"/>
          </p:cNvPicPr>
          <p:nvPr/>
        </p:nvPicPr>
        <p:blipFill>
          <a:blip r:embed="rId5" cstate="print"/>
          <a:srcRect r="7535"/>
          <a:stretch>
            <a:fillRect/>
          </a:stretch>
        </p:blipFill>
        <p:spPr bwMode="auto">
          <a:xfrm>
            <a:off x="5181600" y="2133600"/>
            <a:ext cx="3238500" cy="2286000"/>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43000" y="2133600"/>
            <a:ext cx="6858000" cy="4114800"/>
            <a:chOff x="1143000" y="2133600"/>
            <a:chExt cx="6858000" cy="4114800"/>
          </a:xfrm>
        </p:grpSpPr>
        <p:sp>
          <p:nvSpPr>
            <p:cNvPr id="3" name="Rounded Rectangle 2"/>
            <p:cNvSpPr/>
            <p:nvPr/>
          </p:nvSpPr>
          <p:spPr>
            <a:xfrm>
              <a:off x="1143000" y="2133600"/>
              <a:ext cx="6858000" cy="4114800"/>
            </a:xfrm>
            <a:prstGeom prst="roundRect">
              <a:avLst/>
            </a:prstGeom>
            <a:solidFill>
              <a:schemeClr val="bg1">
                <a:lumMod val="75000"/>
              </a:schemeClr>
            </a:solidFill>
            <a:ln w="38100">
              <a:solidFill>
                <a:schemeClr val="tx1"/>
              </a:solidFill>
            </a:ln>
            <a:effectLst>
              <a:innerShdw blurRad="114300">
                <a:prstClr val="black"/>
              </a:inn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000" b="1" dirty="0">
                <a:solidFill>
                  <a:schemeClr val="tx1"/>
                </a:solidFill>
              </a:endParaRPr>
            </a:p>
            <a:p>
              <a:pPr algn="ctr"/>
              <a:r>
                <a:rPr lang="en-US" sz="4000" b="1" dirty="0">
                  <a:solidFill>
                    <a:schemeClr val="tx1"/>
                  </a:solidFill>
                </a:rPr>
                <a:t>The Role of Bedforms and Floodplains in Moderating Flow Power</a:t>
              </a:r>
            </a:p>
          </p:txBody>
        </p:sp>
        <p:sp>
          <p:nvSpPr>
            <p:cNvPr id="4" name="Rounded Rectangle 3"/>
            <p:cNvSpPr/>
            <p:nvPr/>
          </p:nvSpPr>
          <p:spPr>
            <a:xfrm>
              <a:off x="2743200" y="5105400"/>
              <a:ext cx="3657600" cy="762000"/>
            </a:xfrm>
            <a:prstGeom prst="roundRect">
              <a:avLst/>
            </a:prstGeom>
            <a:solidFill>
              <a:schemeClr val="tx1">
                <a:lumMod val="75000"/>
                <a:lumOff val="2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20000"/>
                      <a:lumOff val="80000"/>
                    </a:schemeClr>
                  </a:solidFill>
                </a:rPr>
                <a:t>(</a:t>
              </a:r>
              <a:r>
                <a:rPr lang="en-US" dirty="0">
                  <a:solidFill>
                    <a:schemeClr val="bg1">
                      <a:lumMod val="20000"/>
                      <a:lumOff val="80000"/>
                    </a:schemeClr>
                  </a:solidFill>
                  <a:hlinkClick r:id="rId3"/>
                </a:rPr>
                <a:t>Click here to play video.)</a:t>
              </a:r>
              <a:endParaRPr lang="en-US" dirty="0">
                <a:solidFill>
                  <a:schemeClr val="bg1">
                    <a:lumMod val="20000"/>
                    <a:lumOff val="80000"/>
                  </a:schemeClr>
                </a:solidFill>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73152" y="1524000"/>
            <a:ext cx="4575048" cy="3352800"/>
          </a:xfrm>
        </p:spPr>
        <p:txBody>
          <a:bodyPr>
            <a:normAutofit/>
          </a:bodyPr>
          <a:lstStyle/>
          <a:p>
            <a:pPr indent="0"/>
            <a:r>
              <a:rPr lang="en-US" dirty="0"/>
              <a:t>In summary, </a:t>
            </a:r>
            <a:r>
              <a:rPr lang="en-US" b="1" dirty="0">
                <a:solidFill>
                  <a:schemeClr val="bg2"/>
                </a:solidFill>
              </a:rPr>
              <a:t>river equilibrium </a:t>
            </a:r>
            <a:r>
              <a:rPr lang="en-US" dirty="0"/>
              <a:t>requires that the channel have the right combination of depth, slope and roughness to create just enough flow power to transport the sediment load, but where the channel does not move vertically i.e., erode or fill in over time. </a:t>
            </a:r>
          </a:p>
          <a:p>
            <a:pPr lvl="1"/>
            <a:endParaRPr lang="en-US" dirty="0"/>
          </a:p>
        </p:txBody>
      </p:sp>
      <p:pic>
        <p:nvPicPr>
          <p:cNvPr id="3" name="Picture 2" descr="C:\Documents and Settings\shaynej\Desktop\TierOne2-12-13\Part 01\Photos\Lanes Equi 2.png"/>
          <p:cNvPicPr>
            <a:picLocks noChangeAspect="1" noChangeArrowheads="1"/>
          </p:cNvPicPr>
          <p:nvPr/>
        </p:nvPicPr>
        <p:blipFill>
          <a:blip r:embed="rId3" cstate="print"/>
          <a:srcRect/>
          <a:stretch>
            <a:fillRect/>
          </a:stretch>
        </p:blipFill>
        <p:spPr bwMode="auto">
          <a:xfrm>
            <a:off x="4818856" y="2743200"/>
            <a:ext cx="4096544" cy="2514600"/>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43000" y="2133600"/>
            <a:ext cx="6858000" cy="4114800"/>
          </a:xfrm>
          <a:prstGeom prst="roundRect">
            <a:avLst/>
          </a:prstGeom>
          <a:solidFill>
            <a:schemeClr val="bg1">
              <a:lumMod val="75000"/>
            </a:schemeClr>
          </a:solidFill>
          <a:ln w="38100">
            <a:solidFill>
              <a:schemeClr val="tx1"/>
            </a:solidFill>
          </a:ln>
          <a:effectLst>
            <a:innerShdw blurRad="114300">
              <a:prstClr val="black"/>
            </a:inn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Lane’s Balance and Equilibrium</a:t>
            </a:r>
          </a:p>
        </p:txBody>
      </p:sp>
      <p:sp>
        <p:nvSpPr>
          <p:cNvPr id="7" name="Rounded Rectangle 6"/>
          <p:cNvSpPr/>
          <p:nvPr/>
        </p:nvSpPr>
        <p:spPr>
          <a:xfrm>
            <a:off x="2743200" y="5105400"/>
            <a:ext cx="3657600" cy="762000"/>
          </a:xfrm>
          <a:prstGeom prst="roundRect">
            <a:avLst/>
          </a:prstGeom>
          <a:solidFill>
            <a:schemeClr val="tx1">
              <a:lumMod val="75000"/>
              <a:lumOff val="2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20000"/>
                    <a:lumOff val="80000"/>
                  </a:schemeClr>
                </a:solidFill>
              </a:rPr>
              <a:t>(</a:t>
            </a:r>
            <a:r>
              <a:rPr lang="en-US" dirty="0">
                <a:solidFill>
                  <a:schemeClr val="bg1">
                    <a:lumMod val="20000"/>
                    <a:lumOff val="80000"/>
                  </a:schemeClr>
                </a:solidFill>
                <a:hlinkClick r:id="rId3"/>
              </a:rPr>
              <a:t>Click here to play video.</a:t>
            </a:r>
            <a:r>
              <a:rPr lang="en-US" dirty="0">
                <a:solidFill>
                  <a:schemeClr val="bg1">
                    <a:lumMod val="20000"/>
                    <a:lumOff val="80000"/>
                  </a:schemeClr>
                </a:solidFill>
              </a:rPr>
              <a: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613498" y="2453640"/>
            <a:ext cx="1894491" cy="36576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Depth</a:t>
            </a:r>
          </a:p>
        </p:txBody>
      </p:sp>
      <p:sp>
        <p:nvSpPr>
          <p:cNvPr id="10" name="Rounded Rectangle 9"/>
          <p:cNvSpPr/>
          <p:nvPr/>
        </p:nvSpPr>
        <p:spPr>
          <a:xfrm>
            <a:off x="556098" y="2453640"/>
            <a:ext cx="1894491" cy="36576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Discharge</a:t>
            </a:r>
          </a:p>
        </p:txBody>
      </p:sp>
      <p:sp>
        <p:nvSpPr>
          <p:cNvPr id="2" name="Content Placeholder 1"/>
          <p:cNvSpPr>
            <a:spLocks noGrp="1"/>
          </p:cNvSpPr>
          <p:nvPr>
            <p:ph sz="quarter" idx="1"/>
          </p:nvPr>
        </p:nvSpPr>
        <p:spPr>
          <a:xfrm>
            <a:off x="73152" y="1524000"/>
            <a:ext cx="8689848" cy="3429000"/>
          </a:xfrm>
        </p:spPr>
        <p:txBody>
          <a:bodyPr/>
          <a:lstStyle/>
          <a:p>
            <a:r>
              <a:rPr lang="en-US" dirty="0"/>
              <a:t>Questions:</a:t>
            </a:r>
          </a:p>
          <a:p>
            <a:pPr marL="274320" lvl="1" indent="0">
              <a:spcBef>
                <a:spcPts val="580"/>
              </a:spcBef>
            </a:pPr>
            <a:r>
              <a:rPr lang="en-US" dirty="0"/>
              <a:t>What factors determine how much power the flow contains?</a:t>
            </a:r>
          </a:p>
          <a:p>
            <a:pPr marL="274320" lvl="1" indent="-274320">
              <a:spcBef>
                <a:spcPts val="580"/>
              </a:spcBef>
            </a:pPr>
            <a:endParaRPr lang="en-US" dirty="0"/>
          </a:p>
          <a:p>
            <a:pPr marL="274320" lvl="1" indent="-274320">
              <a:spcBef>
                <a:spcPts val="580"/>
              </a:spcBef>
            </a:pPr>
            <a:endParaRPr lang="en-US" dirty="0"/>
          </a:p>
          <a:p>
            <a:pPr marL="274320" lvl="1" indent="0">
              <a:spcBef>
                <a:spcPts val="580"/>
              </a:spcBef>
            </a:pPr>
            <a:r>
              <a:rPr lang="en-US" dirty="0"/>
              <a:t>What is the term used to describe the condition in which the flow power is just great enough to transport all of the sediment without filling in or eroding?</a:t>
            </a:r>
          </a:p>
          <a:p>
            <a:pPr marL="274320" lvl="1" indent="-274320">
              <a:spcBef>
                <a:spcPts val="580"/>
              </a:spcBef>
            </a:pPr>
            <a:endParaRPr lang="en-US" dirty="0"/>
          </a:p>
          <a:p>
            <a:endParaRPr lang="en-US" dirty="0"/>
          </a:p>
          <a:p>
            <a:endParaRPr lang="en-US" dirty="0"/>
          </a:p>
        </p:txBody>
      </p:sp>
      <p:sp>
        <p:nvSpPr>
          <p:cNvPr id="4" name="Rounded Rectangle 3"/>
          <p:cNvSpPr/>
          <p:nvPr/>
        </p:nvSpPr>
        <p:spPr>
          <a:xfrm>
            <a:off x="6614809" y="2453640"/>
            <a:ext cx="1894491" cy="36576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Roughness</a:t>
            </a:r>
          </a:p>
        </p:txBody>
      </p:sp>
      <p:sp>
        <p:nvSpPr>
          <p:cNvPr id="5" name="Rounded Rectangle 4"/>
          <p:cNvSpPr/>
          <p:nvPr/>
        </p:nvSpPr>
        <p:spPr>
          <a:xfrm>
            <a:off x="2679971" y="2516870"/>
            <a:ext cx="1686911" cy="27432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6" name="Rounded Rectangle 5"/>
          <p:cNvSpPr/>
          <p:nvPr/>
        </p:nvSpPr>
        <p:spPr>
          <a:xfrm>
            <a:off x="4557409" y="2453640"/>
            <a:ext cx="1894491" cy="36576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Slope</a:t>
            </a:r>
          </a:p>
        </p:txBody>
      </p:sp>
      <p:sp>
        <p:nvSpPr>
          <p:cNvPr id="7" name="Rounded Rectangle 6"/>
          <p:cNvSpPr/>
          <p:nvPr/>
        </p:nvSpPr>
        <p:spPr>
          <a:xfrm>
            <a:off x="632298" y="2503900"/>
            <a:ext cx="1686911" cy="27432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8" name="Rounded Rectangle 7"/>
          <p:cNvSpPr/>
          <p:nvPr/>
        </p:nvSpPr>
        <p:spPr>
          <a:xfrm>
            <a:off x="505838" y="4495800"/>
            <a:ext cx="1894491" cy="36576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Equilibrium</a:t>
            </a:r>
          </a:p>
        </p:txBody>
      </p:sp>
      <p:sp>
        <p:nvSpPr>
          <p:cNvPr id="9" name="Rounded Rectangle 8"/>
          <p:cNvSpPr/>
          <p:nvPr/>
        </p:nvSpPr>
        <p:spPr>
          <a:xfrm>
            <a:off x="599872" y="4554166"/>
            <a:ext cx="1686911" cy="27432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11" name="Rounded Rectangle 10"/>
          <p:cNvSpPr/>
          <p:nvPr/>
        </p:nvSpPr>
        <p:spPr>
          <a:xfrm>
            <a:off x="4633609" y="2490929"/>
            <a:ext cx="1686911" cy="27432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13" name="Rounded Rectangle 12"/>
          <p:cNvSpPr/>
          <p:nvPr/>
        </p:nvSpPr>
        <p:spPr>
          <a:xfrm>
            <a:off x="6720192" y="2502279"/>
            <a:ext cx="1686911" cy="27432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 y="1524000"/>
            <a:ext cx="4727448" cy="4876800"/>
          </a:xfrm>
        </p:spPr>
        <p:txBody>
          <a:bodyPr>
            <a:normAutofit/>
          </a:bodyPr>
          <a:lstStyle/>
          <a:p>
            <a:pPr lvl="0" indent="0"/>
            <a:r>
              <a:rPr lang="en-US" dirty="0"/>
              <a:t>When subtle changes occur within a watershed or river that affect its equilibrium, one or more of the remaining factors will adjust such that the balance between flow power and sediment load is restored.  </a:t>
            </a:r>
          </a:p>
          <a:p>
            <a:pPr lvl="0" indent="0"/>
            <a:endParaRPr lang="en-US" dirty="0"/>
          </a:p>
          <a:p>
            <a:pPr lvl="0" indent="0"/>
            <a:r>
              <a:rPr lang="en-US" dirty="0"/>
              <a:t>Such adjustments occur frequently without consequence and typically go unnoticed. </a:t>
            </a:r>
          </a:p>
        </p:txBody>
      </p:sp>
      <p:pic>
        <p:nvPicPr>
          <p:cNvPr id="6" name="Picture 2" descr="C:\Documents and Settings\shaynej\Desktop\TierOne2-12-13\Part 01\Photos\Lanes Deg 1.png"/>
          <p:cNvPicPr>
            <a:picLocks noChangeAspect="1" noChangeArrowheads="1"/>
          </p:cNvPicPr>
          <p:nvPr/>
        </p:nvPicPr>
        <p:blipFill>
          <a:blip r:embed="rId3" cstate="print"/>
          <a:srcRect/>
          <a:stretch>
            <a:fillRect/>
          </a:stretch>
        </p:blipFill>
        <p:spPr bwMode="auto">
          <a:xfrm>
            <a:off x="5012288" y="2209800"/>
            <a:ext cx="3903112" cy="2514600"/>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1524000"/>
            <a:ext cx="4727448" cy="4876800"/>
          </a:xfrm>
        </p:spPr>
        <p:txBody>
          <a:bodyPr>
            <a:normAutofit/>
          </a:bodyPr>
          <a:lstStyle/>
          <a:p>
            <a:pPr indent="0"/>
            <a:r>
              <a:rPr lang="en-US" dirty="0"/>
              <a:t>Sudden large scale changes in a watershed and/or river can result in dramatic </a:t>
            </a:r>
            <a:r>
              <a:rPr lang="en-US" b="1" dirty="0">
                <a:solidFill>
                  <a:schemeClr val="bg2"/>
                </a:solidFill>
              </a:rPr>
              <a:t>disequilibrium</a:t>
            </a:r>
            <a:r>
              <a:rPr lang="en-US" dirty="0"/>
              <a:t> which persists for tens to hundreds of years before equilibrium is restored.  This five stage process is know as </a:t>
            </a:r>
            <a:r>
              <a:rPr lang="en-US" b="1" dirty="0">
                <a:solidFill>
                  <a:schemeClr val="bg2"/>
                </a:solidFill>
              </a:rPr>
              <a:t>channel evolution</a:t>
            </a:r>
            <a:r>
              <a:rPr lang="en-US" dirty="0"/>
              <a:t>.</a:t>
            </a:r>
          </a:p>
        </p:txBody>
      </p:sp>
      <p:pic>
        <p:nvPicPr>
          <p:cNvPr id="21" name="Picture 1" descr="F:\TierOne2-4-13\TierOnePartOne\Photos\SchummModel.png"/>
          <p:cNvPicPr>
            <a:picLocks noChangeAspect="1" noChangeArrowheads="1"/>
          </p:cNvPicPr>
          <p:nvPr/>
        </p:nvPicPr>
        <p:blipFill>
          <a:blip r:embed="rId2" cstate="print"/>
          <a:srcRect/>
          <a:stretch>
            <a:fillRect/>
          </a:stretch>
        </p:blipFill>
        <p:spPr bwMode="auto">
          <a:xfrm>
            <a:off x="4724400" y="986070"/>
            <a:ext cx="4038600" cy="5171235"/>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43000" y="2133600"/>
            <a:ext cx="6858000" cy="4114800"/>
          </a:xfrm>
          <a:prstGeom prst="roundRect">
            <a:avLst/>
          </a:prstGeom>
          <a:solidFill>
            <a:schemeClr val="bg1">
              <a:lumMod val="75000"/>
            </a:schemeClr>
          </a:solidFill>
          <a:ln w="38100">
            <a:solidFill>
              <a:schemeClr val="tx1"/>
            </a:solidFill>
          </a:ln>
          <a:effectLst>
            <a:innerShdw blurRad="114300">
              <a:prstClr val="black"/>
            </a:inn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Channel Evolution</a:t>
            </a:r>
          </a:p>
        </p:txBody>
      </p:sp>
      <p:sp>
        <p:nvSpPr>
          <p:cNvPr id="7" name="Rounded Rectangle 6"/>
          <p:cNvSpPr/>
          <p:nvPr/>
        </p:nvSpPr>
        <p:spPr>
          <a:xfrm>
            <a:off x="2743200" y="5105400"/>
            <a:ext cx="3657600" cy="762000"/>
          </a:xfrm>
          <a:prstGeom prst="roundRect">
            <a:avLst/>
          </a:prstGeom>
          <a:solidFill>
            <a:schemeClr val="tx1">
              <a:lumMod val="75000"/>
              <a:lumOff val="2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20000"/>
                    <a:lumOff val="80000"/>
                  </a:schemeClr>
                </a:solidFill>
              </a:rPr>
              <a:t>(</a:t>
            </a:r>
            <a:r>
              <a:rPr lang="en-US" dirty="0">
                <a:solidFill>
                  <a:schemeClr val="bg1">
                    <a:lumMod val="20000"/>
                    <a:lumOff val="80000"/>
                  </a:schemeClr>
                </a:solidFill>
                <a:hlinkClick r:id="rId3"/>
              </a:rPr>
              <a:t>Click here to play video.</a:t>
            </a:r>
            <a:r>
              <a:rPr lang="en-US" dirty="0">
                <a:solidFill>
                  <a:schemeClr val="bg1">
                    <a:lumMod val="20000"/>
                    <a:lumOff val="80000"/>
                  </a:schemeClr>
                </a:solidFill>
              </a:rPr>
              <a: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43000" y="2133600"/>
            <a:ext cx="6858000" cy="4114800"/>
          </a:xfrm>
          <a:prstGeom prst="roundRect">
            <a:avLst/>
          </a:prstGeom>
          <a:solidFill>
            <a:schemeClr val="bg1">
              <a:lumMod val="75000"/>
            </a:schemeClr>
          </a:solidFill>
          <a:ln w="38100">
            <a:solidFill>
              <a:schemeClr val="tx1"/>
            </a:solidFill>
          </a:ln>
          <a:effectLst>
            <a:innerShdw blurRad="114300">
              <a:prstClr val="black"/>
            </a:inn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800" b="1" dirty="0">
              <a:solidFill>
                <a:schemeClr val="tx1"/>
              </a:solidFill>
            </a:endParaRPr>
          </a:p>
          <a:p>
            <a:pPr algn="ctr"/>
            <a:r>
              <a:rPr lang="en-US" sz="3800" b="1" dirty="0">
                <a:solidFill>
                  <a:schemeClr val="tx1"/>
                </a:solidFill>
              </a:rPr>
              <a:t>Using Lane’s Balance and the Channel Evolution Model to Predict Channel Adjustments</a:t>
            </a:r>
          </a:p>
        </p:txBody>
      </p:sp>
      <p:sp>
        <p:nvSpPr>
          <p:cNvPr id="7" name="Rounded Rectangle 6"/>
          <p:cNvSpPr/>
          <p:nvPr/>
        </p:nvSpPr>
        <p:spPr>
          <a:xfrm>
            <a:off x="2743200" y="5105400"/>
            <a:ext cx="3657600" cy="762000"/>
          </a:xfrm>
          <a:prstGeom prst="roundRect">
            <a:avLst/>
          </a:prstGeom>
          <a:solidFill>
            <a:schemeClr val="tx1">
              <a:lumMod val="75000"/>
              <a:lumOff val="2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20000"/>
                    <a:lumOff val="80000"/>
                  </a:schemeClr>
                </a:solidFill>
              </a:rPr>
              <a:t>(</a:t>
            </a:r>
            <a:r>
              <a:rPr lang="en-US" dirty="0">
                <a:solidFill>
                  <a:schemeClr val="bg1">
                    <a:lumMod val="20000"/>
                    <a:lumOff val="80000"/>
                  </a:schemeClr>
                </a:solidFill>
                <a:hlinkClick r:id="rId3"/>
              </a:rPr>
              <a:t>Click here to play video.</a:t>
            </a:r>
            <a:r>
              <a:rPr lang="en-US" dirty="0">
                <a:solidFill>
                  <a:schemeClr val="bg1">
                    <a:lumMod val="20000"/>
                    <a:lumOff val="80000"/>
                  </a:schemeClr>
                </a:solidFill>
              </a:rPr>
              <a: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ontent Placeholder 44"/>
          <p:cNvSpPr>
            <a:spLocks noGrp="1"/>
          </p:cNvSpPr>
          <p:nvPr>
            <p:ph sz="quarter" idx="1"/>
          </p:nvPr>
        </p:nvSpPr>
        <p:spPr>
          <a:xfrm>
            <a:off x="0" y="1524000"/>
            <a:ext cx="8839200" cy="2819400"/>
          </a:xfrm>
        </p:spPr>
        <p:txBody>
          <a:bodyPr>
            <a:normAutofit fontScale="92500" lnSpcReduction="10000"/>
          </a:bodyPr>
          <a:lstStyle/>
          <a:p>
            <a:pPr indent="0"/>
            <a:r>
              <a:rPr lang="en-US" sz="3000" dirty="0"/>
              <a:t>Questions:</a:t>
            </a:r>
          </a:p>
          <a:p>
            <a:pPr indent="0"/>
            <a:r>
              <a:rPr lang="en-US" dirty="0"/>
              <a:t>What is the long term process that a river which has been destabilized by sudden and major watershed and/or channel changes goes through to reach a new equilibrium condition?</a:t>
            </a:r>
          </a:p>
          <a:p>
            <a:pPr indent="0"/>
            <a:endParaRPr lang="en-US" dirty="0"/>
          </a:p>
          <a:p>
            <a:pPr indent="0"/>
            <a:r>
              <a:rPr lang="en-US" dirty="0"/>
              <a:t>What are the consequences of channel evolution?</a:t>
            </a:r>
          </a:p>
          <a:p>
            <a:pPr lvl="1"/>
            <a:r>
              <a:rPr lang="en-US" dirty="0"/>
              <a:t>.</a:t>
            </a:r>
          </a:p>
          <a:p>
            <a:endParaRPr lang="en-US" dirty="0"/>
          </a:p>
        </p:txBody>
      </p:sp>
      <p:sp>
        <p:nvSpPr>
          <p:cNvPr id="3" name="Rounded Rectangle 2"/>
          <p:cNvSpPr/>
          <p:nvPr/>
        </p:nvSpPr>
        <p:spPr>
          <a:xfrm>
            <a:off x="3733800" y="2667000"/>
            <a:ext cx="1894491" cy="36576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Channel Evolution</a:t>
            </a:r>
          </a:p>
        </p:txBody>
      </p:sp>
      <p:sp>
        <p:nvSpPr>
          <p:cNvPr id="4" name="Rounded Rectangle 3"/>
          <p:cNvSpPr/>
          <p:nvPr/>
        </p:nvSpPr>
        <p:spPr>
          <a:xfrm>
            <a:off x="3886200" y="2743200"/>
            <a:ext cx="1686911" cy="27432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5" name="Rounded Rectangle 4"/>
          <p:cNvSpPr/>
          <p:nvPr/>
        </p:nvSpPr>
        <p:spPr>
          <a:xfrm>
            <a:off x="346841" y="3891455"/>
            <a:ext cx="1894491" cy="604345"/>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Increased erosion damages.</a:t>
            </a:r>
          </a:p>
        </p:txBody>
      </p:sp>
      <p:sp>
        <p:nvSpPr>
          <p:cNvPr id="6" name="Rounded Rectangle 5"/>
          <p:cNvSpPr/>
          <p:nvPr/>
        </p:nvSpPr>
        <p:spPr>
          <a:xfrm>
            <a:off x="446690" y="3899339"/>
            <a:ext cx="1686911" cy="583324"/>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7" name="Rounded Rectangle 6"/>
          <p:cNvSpPr/>
          <p:nvPr/>
        </p:nvSpPr>
        <p:spPr>
          <a:xfrm>
            <a:off x="2286000" y="3894083"/>
            <a:ext cx="1894491" cy="58858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Degradation of aquatic habitat.</a:t>
            </a:r>
          </a:p>
        </p:txBody>
      </p:sp>
      <p:sp>
        <p:nvSpPr>
          <p:cNvPr id="8" name="Rounded Rectangle 7"/>
          <p:cNvSpPr/>
          <p:nvPr/>
        </p:nvSpPr>
        <p:spPr>
          <a:xfrm>
            <a:off x="4267200" y="3886201"/>
            <a:ext cx="1894491" cy="596462"/>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Degradation of water quality.</a:t>
            </a:r>
          </a:p>
        </p:txBody>
      </p:sp>
      <p:sp>
        <p:nvSpPr>
          <p:cNvPr id="13" name="Rounded Rectangle 12"/>
          <p:cNvSpPr/>
          <p:nvPr/>
        </p:nvSpPr>
        <p:spPr>
          <a:xfrm>
            <a:off x="2406870" y="3936125"/>
            <a:ext cx="1686911" cy="515007"/>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14" name="Rounded Rectangle 13"/>
          <p:cNvSpPr/>
          <p:nvPr/>
        </p:nvSpPr>
        <p:spPr>
          <a:xfrm>
            <a:off x="4359166" y="3949263"/>
            <a:ext cx="1686911" cy="501869"/>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152400" y="2133600"/>
            <a:ext cx="8763000" cy="914400"/>
          </a:xfrm>
        </p:spPr>
        <p:txBody>
          <a:bodyPr/>
          <a:lstStyle/>
          <a:p>
            <a:r>
              <a:rPr lang="en-US" dirty="0"/>
              <a:t>Lesson 1: An Introduction to Rivers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dirty="0"/>
              <a:t>Lesson 3: Rivers and Human Developments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2400" y="1447800"/>
            <a:ext cx="5410200" cy="3657600"/>
          </a:xfrm>
          <a:prstGeom prst="rect">
            <a:avLst/>
          </a:prstGeom>
        </p:spPr>
        <p:txBody>
          <a:bodyPr vert="horz">
            <a:normAutofit/>
          </a:bodyPr>
          <a:lstStyle/>
          <a:p>
            <a:pPr marL="274320" lvl="0">
              <a:spcBef>
                <a:spcPts val="580"/>
              </a:spcBef>
              <a:buClr>
                <a:schemeClr val="bg1">
                  <a:lumMod val="75000"/>
                </a:schemeClr>
              </a:buClr>
              <a:buSzPct val="85000"/>
              <a:defRPr/>
            </a:pPr>
            <a:r>
              <a:rPr lang="en-US" sz="2600" dirty="0">
                <a:latin typeface="Perpetua" pitchFamily="18" charset="0"/>
              </a:rPr>
              <a:t>The</a:t>
            </a:r>
            <a:r>
              <a:rPr lang="en-US" sz="2600" dirty="0">
                <a:solidFill>
                  <a:srgbClr val="FFFF00"/>
                </a:solidFill>
                <a:latin typeface="Perpetua" pitchFamily="18" charset="0"/>
              </a:rPr>
              <a:t> </a:t>
            </a:r>
            <a:r>
              <a:rPr lang="en-US" sz="2600" b="1" dirty="0">
                <a:solidFill>
                  <a:srgbClr val="FFFF00"/>
                </a:solidFill>
                <a:latin typeface="Perpetua" pitchFamily="18" charset="0"/>
              </a:rPr>
              <a:t>flood-related</a:t>
            </a:r>
            <a:r>
              <a:rPr lang="en-US" sz="2600" dirty="0">
                <a:latin typeface="Perpetua" pitchFamily="18" charset="0"/>
              </a:rPr>
              <a:t> </a:t>
            </a:r>
            <a:r>
              <a:rPr lang="en-US" sz="2600" b="1" dirty="0">
                <a:solidFill>
                  <a:srgbClr val="FFFF00"/>
                </a:solidFill>
                <a:latin typeface="Perpetua" pitchFamily="18" charset="0"/>
              </a:rPr>
              <a:t>processes, </a:t>
            </a:r>
            <a:r>
              <a:rPr lang="en-US" sz="2600" b="1" dirty="0">
                <a:latin typeface="Perpetua" pitchFamily="18" charset="0"/>
              </a:rPr>
              <a:t> </a:t>
            </a:r>
            <a:r>
              <a:rPr lang="en-US" sz="2600" b="1" dirty="0">
                <a:solidFill>
                  <a:srgbClr val="FFFF00"/>
                </a:solidFill>
                <a:latin typeface="Perpetua" pitchFamily="18" charset="0"/>
              </a:rPr>
              <a:t>erosion</a:t>
            </a:r>
            <a:r>
              <a:rPr lang="en-US" sz="2600" b="1" dirty="0">
                <a:latin typeface="Perpetua" pitchFamily="18" charset="0"/>
              </a:rPr>
              <a:t> </a:t>
            </a:r>
            <a:r>
              <a:rPr lang="en-US" sz="2600" dirty="0">
                <a:latin typeface="Perpetua" pitchFamily="18" charset="0"/>
              </a:rPr>
              <a:t>and</a:t>
            </a:r>
            <a:r>
              <a:rPr lang="en-US" sz="2600" b="1" dirty="0">
                <a:latin typeface="Perpetua" pitchFamily="18" charset="0"/>
              </a:rPr>
              <a:t> </a:t>
            </a:r>
            <a:r>
              <a:rPr lang="en-US" sz="2600" b="1" dirty="0">
                <a:solidFill>
                  <a:srgbClr val="FFFF00"/>
                </a:solidFill>
                <a:latin typeface="Perpetua" pitchFamily="18" charset="0"/>
              </a:rPr>
              <a:t>deposition, </a:t>
            </a:r>
            <a:r>
              <a:rPr lang="en-US" sz="2600" dirty="0">
                <a:latin typeface="Perpetua" pitchFamily="18" charset="0"/>
              </a:rPr>
              <a:t>are the physical adjustments by which rivers maintain an equilibrium condition. </a:t>
            </a:r>
          </a:p>
        </p:txBody>
      </p:sp>
      <p:pic>
        <p:nvPicPr>
          <p:cNvPr id="3" name="Picture 2" descr="C:\Documents and Settings\shaynej\Desktop\TierOne2-12-13\Part 01\Photos\Lanes Equi 1.png"/>
          <p:cNvPicPr>
            <a:picLocks noChangeAspect="1" noChangeArrowheads="1"/>
          </p:cNvPicPr>
          <p:nvPr/>
        </p:nvPicPr>
        <p:blipFill>
          <a:blip r:embed="rId3" cstate="print"/>
          <a:srcRect/>
          <a:stretch>
            <a:fillRect/>
          </a:stretch>
        </p:blipFill>
        <p:spPr bwMode="auto">
          <a:xfrm>
            <a:off x="4876800" y="3352800"/>
            <a:ext cx="3946898" cy="2514600"/>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2400" y="1447800"/>
            <a:ext cx="5486400" cy="3657600"/>
          </a:xfrm>
          <a:prstGeom prst="rect">
            <a:avLst/>
          </a:prstGeom>
        </p:spPr>
        <p:txBody>
          <a:bodyPr vert="horz">
            <a:normAutofit/>
          </a:bodyPr>
          <a:lstStyle/>
          <a:p>
            <a:pPr marL="274320" lvl="0">
              <a:spcBef>
                <a:spcPts val="580"/>
              </a:spcBef>
              <a:buClr>
                <a:schemeClr val="bg1">
                  <a:lumMod val="75000"/>
                </a:schemeClr>
              </a:buClr>
              <a:buSzPct val="85000"/>
              <a:defRPr/>
            </a:pPr>
            <a:r>
              <a:rPr lang="en-US" sz="2600" dirty="0">
                <a:latin typeface="Perpetua" pitchFamily="18" charset="0"/>
              </a:rPr>
              <a:t>Ironically, those </a:t>
            </a:r>
            <a:r>
              <a:rPr lang="en-US" sz="2600" b="1" dirty="0">
                <a:solidFill>
                  <a:schemeClr val="accent2">
                    <a:lumMod val="75000"/>
                  </a:schemeClr>
                </a:solidFill>
                <a:latin typeface="Perpetua" pitchFamily="18" charset="0"/>
              </a:rPr>
              <a:t>flood</a:t>
            </a:r>
            <a:r>
              <a:rPr lang="en-US" sz="2600" dirty="0">
                <a:latin typeface="Perpetua" pitchFamily="18" charset="0"/>
              </a:rPr>
              <a:t> </a:t>
            </a:r>
            <a:r>
              <a:rPr lang="en-US" sz="2600" b="1" dirty="0">
                <a:solidFill>
                  <a:srgbClr val="FFFF00"/>
                </a:solidFill>
                <a:latin typeface="Perpetua" pitchFamily="18" charset="0"/>
              </a:rPr>
              <a:t>processes</a:t>
            </a:r>
            <a:r>
              <a:rPr lang="en-US" sz="2600" dirty="0">
                <a:latin typeface="Perpetua" pitchFamily="18" charset="0"/>
              </a:rPr>
              <a:t>, which erode and deposit sediment, form level lands that are the most easily developed for roads and buildings, and, at the same time, are the most hazardous.</a:t>
            </a:r>
          </a:p>
        </p:txBody>
      </p:sp>
      <p:pic>
        <p:nvPicPr>
          <p:cNvPr id="2050" name="Picture 2"/>
          <p:cNvPicPr>
            <a:picLocks noChangeAspect="1" noChangeArrowheads="1"/>
          </p:cNvPicPr>
          <p:nvPr/>
        </p:nvPicPr>
        <p:blipFill>
          <a:blip r:embed="rId3" cstate="print"/>
          <a:srcRect t="12644"/>
          <a:stretch>
            <a:fillRect/>
          </a:stretch>
        </p:blipFill>
        <p:spPr bwMode="auto">
          <a:xfrm>
            <a:off x="5638800" y="2133600"/>
            <a:ext cx="2791326" cy="3657600"/>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2400" y="1447800"/>
            <a:ext cx="5791200" cy="5029200"/>
          </a:xfrm>
          <a:prstGeom prst="rect">
            <a:avLst/>
          </a:prstGeom>
        </p:spPr>
        <p:txBody>
          <a:bodyPr vert="horz">
            <a:normAutofit lnSpcReduction="10000"/>
          </a:bodyPr>
          <a:lstStyle/>
          <a:p>
            <a:pPr marL="274320" lvl="0">
              <a:spcBef>
                <a:spcPts val="580"/>
              </a:spcBef>
              <a:buClr>
                <a:schemeClr val="bg1">
                  <a:lumMod val="75000"/>
                </a:schemeClr>
              </a:buClr>
              <a:buSzPct val="85000"/>
              <a:defRPr/>
            </a:pPr>
            <a:r>
              <a:rPr lang="en-US" sz="2600" dirty="0">
                <a:latin typeface="Perpetua" pitchFamily="18" charset="0"/>
              </a:rPr>
              <a:t>Managing public infrastructure in erodible, hazardous areas requires the knowledge to minimize conflicts with the channel adjustment processes imperative to the maintenance of equilibrium conditions. </a:t>
            </a:r>
          </a:p>
          <a:p>
            <a:pPr marL="274320" lvl="0">
              <a:spcBef>
                <a:spcPts val="580"/>
              </a:spcBef>
              <a:buClr>
                <a:schemeClr val="bg1">
                  <a:lumMod val="75000"/>
                </a:schemeClr>
              </a:buClr>
              <a:buSzPct val="85000"/>
              <a:defRPr/>
            </a:pPr>
            <a:endParaRPr lang="en-US" sz="2600" b="1" dirty="0">
              <a:solidFill>
                <a:srgbClr val="990000"/>
              </a:solidFill>
              <a:latin typeface="Perpetua" pitchFamily="18" charset="0"/>
            </a:endParaRPr>
          </a:p>
          <a:p>
            <a:pPr marL="274320" lvl="0">
              <a:spcBef>
                <a:spcPts val="580"/>
              </a:spcBef>
              <a:buClr>
                <a:schemeClr val="bg1">
                  <a:lumMod val="75000"/>
                </a:schemeClr>
              </a:buClr>
              <a:buSzPct val="85000"/>
              <a:defRPr/>
            </a:pPr>
            <a:r>
              <a:rPr lang="en-US" sz="2600" b="1" dirty="0">
                <a:solidFill>
                  <a:srgbClr val="990000"/>
                </a:solidFill>
                <a:latin typeface="Perpetua" pitchFamily="18" charset="0"/>
              </a:rPr>
              <a:t>For instance:</a:t>
            </a:r>
          </a:p>
          <a:p>
            <a:pPr marL="274320" lvl="0">
              <a:spcBef>
                <a:spcPts val="580"/>
              </a:spcBef>
              <a:buClr>
                <a:schemeClr val="bg1">
                  <a:lumMod val="75000"/>
                </a:schemeClr>
              </a:buClr>
              <a:buSzPct val="85000"/>
              <a:defRPr/>
            </a:pPr>
            <a:r>
              <a:rPr lang="en-US" sz="2600" dirty="0">
                <a:latin typeface="Perpetua" pitchFamily="18" charset="0"/>
              </a:rPr>
              <a:t>How does road and bridge infrastructure change flow and sediment regimes or channel slope, depth, and roughness and cause disequilibrium, where severe erosion hazards may follow?</a:t>
            </a:r>
          </a:p>
        </p:txBody>
      </p:sp>
      <p:pic>
        <p:nvPicPr>
          <p:cNvPr id="5" name="Picture 2" descr="F:\Documents\PostIrenePhotos\FEH\MendonBrook\IMGP2671.JPG"/>
          <p:cNvPicPr>
            <a:picLocks noChangeAspect="1" noChangeArrowheads="1"/>
          </p:cNvPicPr>
          <p:nvPr/>
        </p:nvPicPr>
        <p:blipFill>
          <a:blip r:embed="rId3" cstate="print"/>
          <a:srcRect t="14584"/>
          <a:stretch>
            <a:fillRect/>
          </a:stretch>
        </p:blipFill>
        <p:spPr bwMode="auto">
          <a:xfrm>
            <a:off x="6096000" y="1897487"/>
            <a:ext cx="2856106" cy="3657600"/>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43000" y="2133600"/>
            <a:ext cx="6858000" cy="4114800"/>
          </a:xfrm>
          <a:prstGeom prst="roundRect">
            <a:avLst/>
          </a:prstGeom>
          <a:solidFill>
            <a:schemeClr val="bg1">
              <a:lumMod val="75000"/>
            </a:schemeClr>
          </a:solidFill>
          <a:ln w="38100">
            <a:solidFill>
              <a:schemeClr val="tx1"/>
            </a:solidFill>
          </a:ln>
          <a:effectLst>
            <a:innerShdw blurRad="114300">
              <a:prstClr val="black"/>
            </a:inn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800" b="1" dirty="0">
              <a:solidFill>
                <a:schemeClr val="tx1"/>
              </a:solidFill>
            </a:endParaRPr>
          </a:p>
          <a:p>
            <a:pPr algn="ctr"/>
            <a:r>
              <a:rPr lang="en-US" sz="3800" b="1" dirty="0">
                <a:solidFill>
                  <a:schemeClr val="tx1"/>
                </a:solidFill>
              </a:rPr>
              <a:t>Flooding, Channel Adjustments and Erosion Hazards</a:t>
            </a:r>
          </a:p>
        </p:txBody>
      </p:sp>
      <p:sp>
        <p:nvSpPr>
          <p:cNvPr id="7" name="Rounded Rectangle 6"/>
          <p:cNvSpPr/>
          <p:nvPr/>
        </p:nvSpPr>
        <p:spPr>
          <a:xfrm>
            <a:off x="2743200" y="5105400"/>
            <a:ext cx="3657600" cy="762000"/>
          </a:xfrm>
          <a:prstGeom prst="roundRect">
            <a:avLst/>
          </a:prstGeom>
          <a:solidFill>
            <a:schemeClr val="tx1">
              <a:lumMod val="75000"/>
              <a:lumOff val="2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20000"/>
                    <a:lumOff val="80000"/>
                  </a:schemeClr>
                </a:solidFill>
              </a:rPr>
              <a:t>(</a:t>
            </a:r>
            <a:r>
              <a:rPr lang="en-US" dirty="0">
                <a:solidFill>
                  <a:schemeClr val="bg1">
                    <a:lumMod val="20000"/>
                    <a:lumOff val="80000"/>
                  </a:schemeClr>
                </a:solidFill>
                <a:hlinkClick r:id="rId3"/>
              </a:rPr>
              <a:t>Click here to play video.</a:t>
            </a:r>
            <a:r>
              <a:rPr lang="en-US" dirty="0">
                <a:solidFill>
                  <a:schemeClr val="bg1">
                    <a:lumMod val="20000"/>
                    <a:lumOff val="80000"/>
                  </a:schemeClr>
                </a:solidFill>
              </a:rPr>
              <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 y="1524000"/>
            <a:ext cx="8610600" cy="2819400"/>
          </a:xfrm>
        </p:spPr>
        <p:txBody>
          <a:bodyPr>
            <a:normAutofit/>
          </a:bodyPr>
          <a:lstStyle/>
          <a:p>
            <a:pPr indent="0"/>
            <a:r>
              <a:rPr lang="en-US" dirty="0"/>
              <a:t>Questions:</a:t>
            </a:r>
          </a:p>
          <a:p>
            <a:pPr lvl="1" indent="0"/>
            <a:r>
              <a:rPr lang="en-US" dirty="0"/>
              <a:t>What river processes are responsible for much of Vermont’s flat landscapes?</a:t>
            </a:r>
          </a:p>
          <a:p>
            <a:pPr lvl="1" indent="0"/>
            <a:endParaRPr lang="en-US" dirty="0"/>
          </a:p>
          <a:p>
            <a:pPr lvl="1" indent="0"/>
            <a:endParaRPr lang="en-US" dirty="0"/>
          </a:p>
          <a:p>
            <a:pPr lvl="1" indent="0"/>
            <a:r>
              <a:rPr lang="en-US" dirty="0"/>
              <a:t>What type of flood damage has resulted in the greatest loss in Vermont?</a:t>
            </a:r>
          </a:p>
          <a:p>
            <a:pPr lvl="1" indent="0"/>
            <a:endParaRPr lang="en-US" dirty="0"/>
          </a:p>
          <a:p>
            <a:pPr lvl="1"/>
            <a:endParaRPr lang="en-US" dirty="0"/>
          </a:p>
          <a:p>
            <a:endParaRPr lang="en-US" dirty="0"/>
          </a:p>
          <a:p>
            <a:endParaRPr lang="en-US" dirty="0"/>
          </a:p>
        </p:txBody>
      </p:sp>
      <p:sp>
        <p:nvSpPr>
          <p:cNvPr id="4" name="Rounded Rectangle 3"/>
          <p:cNvSpPr/>
          <p:nvPr/>
        </p:nvSpPr>
        <p:spPr>
          <a:xfrm>
            <a:off x="762000" y="4053840"/>
            <a:ext cx="1894491" cy="36576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Erosion Damage</a:t>
            </a:r>
          </a:p>
        </p:txBody>
      </p:sp>
      <p:sp>
        <p:nvSpPr>
          <p:cNvPr id="5" name="Rounded Rectangle 4"/>
          <p:cNvSpPr/>
          <p:nvPr/>
        </p:nvSpPr>
        <p:spPr>
          <a:xfrm>
            <a:off x="838200" y="4130040"/>
            <a:ext cx="1686911" cy="27432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6" name="Rounded Rectangle 5"/>
          <p:cNvSpPr/>
          <p:nvPr/>
        </p:nvSpPr>
        <p:spPr>
          <a:xfrm>
            <a:off x="762000" y="2770094"/>
            <a:ext cx="1828800" cy="354106"/>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Flooding</a:t>
            </a:r>
          </a:p>
        </p:txBody>
      </p:sp>
      <p:sp>
        <p:nvSpPr>
          <p:cNvPr id="7" name="Rounded Rectangle 6"/>
          <p:cNvSpPr/>
          <p:nvPr/>
        </p:nvSpPr>
        <p:spPr>
          <a:xfrm>
            <a:off x="824752" y="2850777"/>
            <a:ext cx="1748118" cy="233083"/>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8" name="Rounded Rectangle 7"/>
          <p:cNvSpPr/>
          <p:nvPr/>
        </p:nvSpPr>
        <p:spPr>
          <a:xfrm>
            <a:off x="2837329" y="2756648"/>
            <a:ext cx="1828800" cy="367552"/>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Erosion</a:t>
            </a:r>
          </a:p>
        </p:txBody>
      </p:sp>
      <p:sp>
        <p:nvSpPr>
          <p:cNvPr id="9" name="Rounded Rectangle 8"/>
          <p:cNvSpPr/>
          <p:nvPr/>
        </p:nvSpPr>
        <p:spPr>
          <a:xfrm>
            <a:off x="2909047" y="2829261"/>
            <a:ext cx="1662953" cy="27432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Tree>
    <p:extLst>
      <p:ext uri="{BB962C8B-B14F-4D97-AF65-F5344CB8AC3E}">
        <p14:creationId xmlns:p14="http://schemas.microsoft.com/office/powerpoint/2010/main" val="35735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lvl="0" indent="0"/>
            <a:r>
              <a:rPr lang="en-US" dirty="0">
                <a:solidFill>
                  <a:schemeClr val="tx1"/>
                </a:solidFill>
              </a:rPr>
              <a:t>For centuries we have attempted to control rivers in order to settle conflicts between the natural adjustments of rivers and human land uses and developments.  This approach has had consequences.</a:t>
            </a:r>
          </a:p>
        </p:txBody>
      </p:sp>
      <p:grpSp>
        <p:nvGrpSpPr>
          <p:cNvPr id="4" name="Group 14"/>
          <p:cNvGrpSpPr>
            <a:grpSpLocks noChangeAspect="1"/>
          </p:cNvGrpSpPr>
          <p:nvPr/>
        </p:nvGrpSpPr>
        <p:grpSpPr bwMode="auto">
          <a:xfrm>
            <a:off x="2286000" y="4343400"/>
            <a:ext cx="3289300" cy="2133600"/>
            <a:chOff x="3744" y="1824"/>
            <a:chExt cx="2688" cy="1680"/>
          </a:xfrm>
          <a:effectLst>
            <a:outerShdw blurRad="50800" dist="38100" dir="2700000" algn="tl" rotWithShape="0">
              <a:prstClr val="black">
                <a:alpha val="40000"/>
              </a:prstClr>
            </a:outerShdw>
          </a:effectLst>
        </p:grpSpPr>
        <p:pic>
          <p:nvPicPr>
            <p:cNvPr id="5" name="Picture 13" descr="LOGO"/>
            <p:cNvPicPr>
              <a:picLocks noChangeAspect="1" noChangeArrowheads="1"/>
            </p:cNvPicPr>
            <p:nvPr/>
          </p:nvPicPr>
          <p:blipFill>
            <a:blip r:embed="rId3" cstate="print"/>
            <a:srcRect/>
            <a:stretch>
              <a:fillRect/>
            </a:stretch>
          </p:blipFill>
          <p:spPr bwMode="auto">
            <a:xfrm>
              <a:off x="5760" y="2880"/>
              <a:ext cx="528" cy="528"/>
            </a:xfrm>
            <a:prstGeom prst="rect">
              <a:avLst/>
            </a:prstGeom>
            <a:noFill/>
            <a:ln w="19050">
              <a:solidFill>
                <a:schemeClr val="tx1"/>
              </a:solidFill>
            </a:ln>
          </p:spPr>
        </p:pic>
        <p:pic>
          <p:nvPicPr>
            <p:cNvPr id="6" name="Picture 6" descr="22_wallkill 9-2-37_3modified"/>
            <p:cNvPicPr>
              <a:picLocks noChangeAspect="1" noChangeArrowheads="1"/>
            </p:cNvPicPr>
            <p:nvPr/>
          </p:nvPicPr>
          <p:blipFill>
            <a:blip r:embed="rId4" cstate="print"/>
            <a:srcRect/>
            <a:stretch>
              <a:fillRect/>
            </a:stretch>
          </p:blipFill>
          <p:spPr bwMode="auto">
            <a:xfrm>
              <a:off x="3744" y="1824"/>
              <a:ext cx="2688" cy="1680"/>
            </a:xfrm>
            <a:prstGeom prst="rect">
              <a:avLst/>
            </a:prstGeom>
            <a:noFill/>
            <a:ln w="19050">
              <a:solidFill>
                <a:schemeClr val="tx1"/>
              </a:solidFill>
              <a:miter lim="800000"/>
              <a:headEnd/>
              <a:tailEnd/>
            </a:ln>
          </p:spPr>
        </p:pic>
      </p:grpSp>
      <p:pic>
        <p:nvPicPr>
          <p:cNvPr id="241665" name="Picture 1" descr="C:\Documents and Settings\shaynej\Desktop\TierOne2-4-13\TierOnePartOne\Photos\Dynamite.png"/>
          <p:cNvPicPr>
            <a:picLocks noChangeAspect="1" noChangeArrowheads="1"/>
          </p:cNvPicPr>
          <p:nvPr/>
        </p:nvPicPr>
        <p:blipFill>
          <a:blip r:embed="rId5" cstate="print"/>
          <a:srcRect/>
          <a:stretch>
            <a:fillRect/>
          </a:stretch>
        </p:blipFill>
        <p:spPr bwMode="auto">
          <a:xfrm>
            <a:off x="5486400" y="1751663"/>
            <a:ext cx="3430997" cy="3506137"/>
          </a:xfrm>
          <a:prstGeom prst="rect">
            <a:avLst/>
          </a:prstGeom>
          <a:noFill/>
          <a:ln w="19050">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801535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1"/>
          <p:cNvPicPr>
            <a:picLocks noChangeAspect="1" noChangeArrowheads="1"/>
          </p:cNvPicPr>
          <p:nvPr/>
        </p:nvPicPr>
        <p:blipFill>
          <a:blip r:embed="rId3" cstate="print"/>
          <a:srcRect/>
          <a:stretch>
            <a:fillRect/>
          </a:stretch>
        </p:blipFill>
        <p:spPr bwMode="auto">
          <a:xfrm>
            <a:off x="1447800" y="3973286"/>
            <a:ext cx="3124200" cy="2546223"/>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pic>
        <p:nvPicPr>
          <p:cNvPr id="8" name="Picture 5"/>
          <p:cNvPicPr>
            <a:picLocks noChangeAspect="1" noChangeArrowheads="1"/>
          </p:cNvPicPr>
          <p:nvPr/>
        </p:nvPicPr>
        <p:blipFill>
          <a:blip r:embed="rId4" cstate="print"/>
          <a:srcRect/>
          <a:stretch>
            <a:fillRect/>
          </a:stretch>
        </p:blipFill>
        <p:spPr bwMode="auto">
          <a:xfrm>
            <a:off x="4876800" y="1600200"/>
            <a:ext cx="3473823" cy="2362200"/>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pic>
        <p:nvPicPr>
          <p:cNvPr id="263170" name="Picture 2"/>
          <p:cNvPicPr>
            <a:picLocks noChangeAspect="1" noChangeArrowheads="1"/>
          </p:cNvPicPr>
          <p:nvPr/>
        </p:nvPicPr>
        <p:blipFill>
          <a:blip r:embed="rId5" cstate="print"/>
          <a:srcRect/>
          <a:stretch>
            <a:fillRect/>
          </a:stretch>
        </p:blipFill>
        <p:spPr bwMode="auto">
          <a:xfrm>
            <a:off x="4267200" y="3799114"/>
            <a:ext cx="3048000" cy="2220686"/>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sp>
        <p:nvSpPr>
          <p:cNvPr id="9" name="Content Placeholder 8"/>
          <p:cNvSpPr>
            <a:spLocks noGrp="1"/>
          </p:cNvSpPr>
          <p:nvPr>
            <p:ph sz="quarter" idx="1"/>
          </p:nvPr>
        </p:nvSpPr>
        <p:spPr/>
        <p:txBody>
          <a:bodyPr/>
          <a:lstStyle/>
          <a:p>
            <a:pPr indent="0"/>
            <a:r>
              <a:rPr lang="en-US" dirty="0">
                <a:solidFill>
                  <a:schemeClr val="tx1"/>
                </a:solidFill>
              </a:rPr>
              <a:t>Historic watershed-scale land cover changes have dramatically changed flow and sediment regimes, thereby altering river equilibrium.</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erial"/>
          <p:cNvPicPr>
            <a:picLocks noChangeAspect="1" noChangeArrowheads="1"/>
          </p:cNvPicPr>
          <p:nvPr/>
        </p:nvPicPr>
        <p:blipFill>
          <a:blip r:embed="rId3" cstate="print"/>
          <a:srcRect/>
          <a:stretch>
            <a:fillRect/>
          </a:stretch>
        </p:blipFill>
        <p:spPr bwMode="auto">
          <a:xfrm>
            <a:off x="4876800" y="1676400"/>
            <a:ext cx="3737874" cy="1981200"/>
          </a:xfrm>
          <a:prstGeom prst="rect">
            <a:avLst/>
          </a:prstGeom>
          <a:noFill/>
          <a:ln w="19050">
            <a:solidFill>
              <a:schemeClr val="tx1">
                <a:lumMod val="75000"/>
              </a:schemeClr>
            </a:solidFill>
            <a:miter lim="800000"/>
            <a:headEnd/>
            <a:tailEnd/>
          </a:ln>
          <a:effectLst>
            <a:outerShdw blurRad="50800" dist="38100" dir="2700000" algn="tl" rotWithShape="0">
              <a:prstClr val="black">
                <a:alpha val="40000"/>
              </a:prstClr>
            </a:outerShdw>
          </a:effectLst>
        </p:spPr>
      </p:pic>
      <p:pic>
        <p:nvPicPr>
          <p:cNvPr id="11" name="Picture 2" descr="aerial"/>
          <p:cNvPicPr>
            <a:picLocks noChangeAspect="1" noChangeArrowheads="1"/>
          </p:cNvPicPr>
          <p:nvPr/>
        </p:nvPicPr>
        <p:blipFill>
          <a:blip r:embed="rId4" cstate="print"/>
          <a:srcRect t="51149"/>
          <a:stretch>
            <a:fillRect/>
          </a:stretch>
        </p:blipFill>
        <p:spPr bwMode="auto">
          <a:xfrm>
            <a:off x="4876800" y="3886200"/>
            <a:ext cx="3733800" cy="1989711"/>
          </a:xfrm>
          <a:prstGeom prst="rect">
            <a:avLst/>
          </a:prstGeom>
          <a:noFill/>
          <a:ln w="19050">
            <a:solidFill>
              <a:schemeClr val="tx1">
                <a:lumMod val="75000"/>
              </a:schemeClr>
            </a:solidFill>
            <a:miter lim="800000"/>
            <a:headEnd/>
            <a:tailEnd/>
          </a:ln>
          <a:effectLst>
            <a:outerShdw blurRad="50800" dist="38100" dir="2700000" algn="tl" rotWithShape="0">
              <a:prstClr val="black">
                <a:alpha val="40000"/>
              </a:prstClr>
            </a:outerShdw>
          </a:effectLst>
        </p:spPr>
      </p:pic>
      <p:sp>
        <p:nvSpPr>
          <p:cNvPr id="8" name="Content Placeholder 7"/>
          <p:cNvSpPr>
            <a:spLocks noGrp="1"/>
          </p:cNvSpPr>
          <p:nvPr>
            <p:ph sz="quarter" idx="1"/>
          </p:nvPr>
        </p:nvSpPr>
        <p:spPr/>
        <p:txBody>
          <a:bodyPr/>
          <a:lstStyle/>
          <a:p>
            <a:pPr indent="0"/>
            <a:r>
              <a:rPr lang="en-US" dirty="0">
                <a:solidFill>
                  <a:schemeClr val="tx1"/>
                </a:solidFill>
              </a:rPr>
              <a:t>Land cover changes such as the conversion of agricultural lands to urban, continue to alter watershed </a:t>
            </a:r>
            <a:r>
              <a:rPr lang="en-US" dirty="0"/>
              <a:t>hydrologic</a:t>
            </a:r>
            <a:r>
              <a:rPr lang="en-US" dirty="0">
                <a:solidFill>
                  <a:schemeClr val="tx1"/>
                </a:solidFill>
              </a:rPr>
              <a:t> regimes today.</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4953000" y="1600200"/>
            <a:ext cx="4000499" cy="2667000"/>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pic>
        <p:nvPicPr>
          <p:cNvPr id="9" name="Picture 4" descr="http://streamstatsags.cr.usgs.gov/vt_ss/ESRI.ArcGIS.ADF.Web.MimeImage.ashx?ImgID=49358b29-8a3d-46ba-8307-0a1554e849ee&amp;CacheTime=1"/>
          <p:cNvPicPr>
            <a:picLocks noChangeAspect="1" noChangeArrowheads="1"/>
          </p:cNvPicPr>
          <p:nvPr/>
        </p:nvPicPr>
        <p:blipFill>
          <a:blip r:embed="rId4" cstate="print"/>
          <a:srcRect/>
          <a:stretch>
            <a:fillRect/>
          </a:stretch>
        </p:blipFill>
        <p:spPr bwMode="auto">
          <a:xfrm>
            <a:off x="2895600" y="3758459"/>
            <a:ext cx="3505200" cy="2566141"/>
          </a:xfrm>
          <a:prstGeom prst="rect">
            <a:avLst/>
          </a:prstGeom>
          <a:noFill/>
          <a:ln w="19050">
            <a:solidFill>
              <a:schemeClr val="tx1"/>
            </a:solidFill>
          </a:ln>
          <a:effectLst>
            <a:outerShdw blurRad="50800" dist="38100" dir="2700000" algn="tl" rotWithShape="0">
              <a:prstClr val="black">
                <a:alpha val="40000"/>
              </a:prstClr>
            </a:outerShdw>
          </a:effectLst>
        </p:spPr>
      </p:pic>
      <p:sp>
        <p:nvSpPr>
          <p:cNvPr id="10" name="Content Placeholder 9"/>
          <p:cNvSpPr>
            <a:spLocks noGrp="1"/>
          </p:cNvSpPr>
          <p:nvPr>
            <p:ph sz="quarter" idx="1"/>
          </p:nvPr>
        </p:nvSpPr>
        <p:spPr/>
        <p:txBody>
          <a:bodyPr/>
          <a:lstStyle/>
          <a:p>
            <a:pPr indent="0"/>
            <a:r>
              <a:rPr lang="en-US" dirty="0">
                <a:solidFill>
                  <a:schemeClr val="tx1"/>
                </a:solidFill>
              </a:rPr>
              <a:t>River straightening to make way for roads and other developments has resulted in increased channel slopes thereby altering the equilibrium of the river.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screen"/>
          <a:srcRect/>
          <a:stretch>
            <a:fillRect/>
          </a:stretch>
        </p:blipFill>
        <p:spPr bwMode="auto">
          <a:xfrm>
            <a:off x="3276600" y="4267200"/>
            <a:ext cx="2549122" cy="1905000"/>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sp>
        <p:nvSpPr>
          <p:cNvPr id="3" name="Content Placeholder 2"/>
          <p:cNvSpPr>
            <a:spLocks noGrp="1"/>
          </p:cNvSpPr>
          <p:nvPr>
            <p:ph sz="quarter" idx="1"/>
          </p:nvPr>
        </p:nvSpPr>
        <p:spPr>
          <a:xfrm>
            <a:off x="0" y="1600200"/>
            <a:ext cx="4727448" cy="2209800"/>
          </a:xfrm>
        </p:spPr>
        <p:txBody>
          <a:bodyPr>
            <a:normAutofit/>
          </a:bodyPr>
          <a:lstStyle/>
          <a:p>
            <a:pPr indent="0">
              <a:buNone/>
            </a:pPr>
            <a:r>
              <a:rPr lang="en-US" dirty="0"/>
              <a:t>The rivers of Vermont are an important asset to all Vermonters.  And managing them for long term health is in our collective best interest.</a:t>
            </a:r>
          </a:p>
        </p:txBody>
      </p:sp>
      <p:pic>
        <p:nvPicPr>
          <p:cNvPr id="4" name="Picture 2"/>
          <p:cNvPicPr>
            <a:picLocks noChangeAspect="1" noChangeArrowheads="1"/>
          </p:cNvPicPr>
          <p:nvPr/>
        </p:nvPicPr>
        <p:blipFill>
          <a:blip r:embed="rId4" cstate="print"/>
          <a:srcRect/>
          <a:stretch>
            <a:fillRect/>
          </a:stretch>
        </p:blipFill>
        <p:spPr bwMode="auto">
          <a:xfrm>
            <a:off x="5638800" y="3581400"/>
            <a:ext cx="2674938" cy="1910291"/>
          </a:xfrm>
          <a:prstGeom prst="rect">
            <a:avLst/>
          </a:prstGeom>
          <a:ln w="19050" cap="sq">
            <a:solidFill>
              <a:srgbClr val="000000"/>
            </a:solidFill>
            <a:prstDash val="solid"/>
            <a:miter lim="800000"/>
          </a:ln>
          <a:effectLst>
            <a:outerShdw blurRad="50800" dist="38100" dir="2700000" algn="tl" rotWithShape="0">
              <a:prstClr val="black">
                <a:alpha val="40000"/>
              </a:prstClr>
            </a:outerShdw>
          </a:effectLst>
        </p:spPr>
      </p:pic>
      <p:pic>
        <p:nvPicPr>
          <p:cNvPr id="189442" name="Picture 2"/>
          <p:cNvPicPr>
            <a:picLocks noChangeAspect="1" noChangeArrowheads="1"/>
          </p:cNvPicPr>
          <p:nvPr/>
        </p:nvPicPr>
        <p:blipFill>
          <a:blip r:embed="rId5" cstate="print"/>
          <a:srcRect/>
          <a:stretch>
            <a:fillRect/>
          </a:stretch>
        </p:blipFill>
        <p:spPr bwMode="auto">
          <a:xfrm>
            <a:off x="5257800" y="1545694"/>
            <a:ext cx="2714625" cy="2035706"/>
          </a:xfrm>
          <a:prstGeom prst="rect">
            <a:avLst/>
          </a:prstGeom>
          <a:ln w="19050" cap="sq">
            <a:solidFill>
              <a:srgbClr val="000000"/>
            </a:solidFill>
            <a:prstDash val="solid"/>
            <a:miter lim="800000"/>
          </a:ln>
          <a:effectLst>
            <a:outerShdw blurRad="50800" dist="38100" dir="2700000" algn="tl" rotWithShape="0">
              <a:prstClr val="black">
                <a:alpha val="40000"/>
              </a:prst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Dredging - post flood"/>
          <p:cNvPicPr>
            <a:picLocks noChangeAspect="1" noChangeArrowheads="1"/>
          </p:cNvPicPr>
          <p:nvPr/>
        </p:nvPicPr>
        <p:blipFill>
          <a:blip r:embed="rId3" cstate="print"/>
          <a:srcRect/>
          <a:stretch>
            <a:fillRect/>
          </a:stretch>
        </p:blipFill>
        <p:spPr bwMode="auto">
          <a:xfrm>
            <a:off x="2209800" y="4343400"/>
            <a:ext cx="3032760" cy="2067791"/>
          </a:xfrm>
          <a:prstGeom prst="rect">
            <a:avLst/>
          </a:prstGeom>
          <a:noFill/>
          <a:ln w="19050">
            <a:solidFill>
              <a:schemeClr val="tx1">
                <a:lumMod val="75000"/>
              </a:schemeClr>
            </a:solidFill>
          </a:ln>
          <a:effectLst>
            <a:outerShdw blurRad="50800" dist="38100" dir="2700000" algn="tl" rotWithShape="0">
              <a:prstClr val="black">
                <a:alpha val="40000"/>
              </a:prstClr>
            </a:outerShdw>
          </a:effectLst>
        </p:spPr>
      </p:pic>
      <p:pic>
        <p:nvPicPr>
          <p:cNvPr id="10" name="Picture 9" descr="Dredging - West Br"/>
          <p:cNvPicPr preferRelativeResize="0">
            <a:picLocks noChangeAspect="1" noChangeArrowheads="1"/>
          </p:cNvPicPr>
          <p:nvPr/>
        </p:nvPicPr>
        <p:blipFill>
          <a:blip r:embed="rId4" cstate="print"/>
          <a:srcRect/>
          <a:stretch>
            <a:fillRect/>
          </a:stretch>
        </p:blipFill>
        <p:spPr bwMode="auto">
          <a:xfrm>
            <a:off x="5562600" y="1447800"/>
            <a:ext cx="3124045" cy="2209800"/>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grpSp>
        <p:nvGrpSpPr>
          <p:cNvPr id="2" name="Group 4"/>
          <p:cNvGrpSpPr>
            <a:grpSpLocks noChangeAspect="1"/>
          </p:cNvGrpSpPr>
          <p:nvPr/>
        </p:nvGrpSpPr>
        <p:grpSpPr bwMode="auto">
          <a:xfrm>
            <a:off x="4953000" y="3352800"/>
            <a:ext cx="2971800" cy="2130725"/>
            <a:chOff x="384" y="384"/>
            <a:chExt cx="5136" cy="3408"/>
          </a:xfrm>
          <a:effectLst>
            <a:outerShdw blurRad="50800" dist="38100" dir="2700000" algn="tl" rotWithShape="0">
              <a:prstClr val="black">
                <a:alpha val="40000"/>
              </a:prstClr>
            </a:outerShdw>
          </a:effectLst>
        </p:grpSpPr>
        <p:pic>
          <p:nvPicPr>
            <p:cNvPr id="14" name="Picture 5"/>
            <p:cNvPicPr>
              <a:picLocks noChangeAspect="1" noChangeArrowheads="1"/>
            </p:cNvPicPr>
            <p:nvPr/>
          </p:nvPicPr>
          <p:blipFill>
            <a:blip r:embed="rId5" cstate="print"/>
            <a:srcRect/>
            <a:stretch>
              <a:fillRect/>
            </a:stretch>
          </p:blipFill>
          <p:spPr bwMode="auto">
            <a:xfrm>
              <a:off x="384" y="384"/>
              <a:ext cx="5135" cy="3399"/>
            </a:xfrm>
            <a:prstGeom prst="rect">
              <a:avLst/>
            </a:prstGeom>
            <a:noFill/>
            <a:ln w="19050">
              <a:noFill/>
              <a:miter lim="800000"/>
              <a:headEnd/>
              <a:tailEnd/>
            </a:ln>
          </p:spPr>
        </p:pic>
        <p:sp>
          <p:nvSpPr>
            <p:cNvPr id="15" name="Rectangle 6"/>
            <p:cNvSpPr>
              <a:spLocks noChangeArrowheads="1"/>
            </p:cNvSpPr>
            <p:nvPr/>
          </p:nvSpPr>
          <p:spPr bwMode="auto">
            <a:xfrm>
              <a:off x="384" y="384"/>
              <a:ext cx="5136" cy="3408"/>
            </a:xfrm>
            <a:prstGeom prst="rect">
              <a:avLst/>
            </a:prstGeom>
            <a:noFill/>
            <a:ln w="19050">
              <a:solidFill>
                <a:schemeClr val="tx1">
                  <a:lumMod val="75000"/>
                </a:schemeClr>
              </a:solidFill>
              <a:miter lim="800000"/>
              <a:headEnd/>
              <a:tailEnd/>
            </a:ln>
          </p:spPr>
          <p:txBody>
            <a:bodyPr/>
            <a:lstStyle/>
            <a:p>
              <a:endParaRPr lang="en-US" dirty="0"/>
            </a:p>
          </p:txBody>
        </p:sp>
      </p:grpSp>
      <p:sp>
        <p:nvSpPr>
          <p:cNvPr id="9" name="Content Placeholder 8"/>
          <p:cNvSpPr>
            <a:spLocks noGrp="1"/>
          </p:cNvSpPr>
          <p:nvPr>
            <p:ph sz="quarter" idx="1"/>
          </p:nvPr>
        </p:nvSpPr>
        <p:spPr/>
        <p:txBody>
          <a:bodyPr/>
          <a:lstStyle/>
          <a:p>
            <a:pPr indent="0"/>
            <a:r>
              <a:rPr lang="en-US" dirty="0">
                <a:solidFill>
                  <a:schemeClr val="tx1"/>
                </a:solidFill>
              </a:rPr>
              <a:t>Channel dredging and armoring  has altered the depth and roughness of channels thereby creating river disequilibrium.</a:t>
            </a:r>
          </a:p>
          <a:p>
            <a:pPr indent="0"/>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ontent Placeholder 44"/>
          <p:cNvSpPr>
            <a:spLocks noGrp="1"/>
          </p:cNvSpPr>
          <p:nvPr>
            <p:ph sz="quarter" idx="1"/>
          </p:nvPr>
        </p:nvSpPr>
        <p:spPr>
          <a:xfrm>
            <a:off x="68826" y="1533832"/>
            <a:ext cx="3817374" cy="4953000"/>
          </a:xfrm>
        </p:spPr>
        <p:txBody>
          <a:bodyPr>
            <a:normAutofit/>
          </a:bodyPr>
          <a:lstStyle/>
          <a:p>
            <a:pPr indent="0"/>
            <a:r>
              <a:rPr lang="en-US" dirty="0"/>
              <a:t>Dredge and armor activities have also significantly degraded the habitat value of rivers.</a:t>
            </a:r>
          </a:p>
        </p:txBody>
      </p:sp>
      <p:pic>
        <p:nvPicPr>
          <p:cNvPr id="3075" name="Picture 3" descr="Y:\WSMD_Rivers\Programs\Trans Infrastructure\Vtrans Liaison\TrainingPrograms\RiversAndRoadsTraining\Tier One Training\Pictures\Dredge Impacts Habitat.png"/>
          <p:cNvPicPr>
            <a:picLocks noChangeAspect="1" noChangeArrowheads="1"/>
          </p:cNvPicPr>
          <p:nvPr/>
        </p:nvPicPr>
        <p:blipFill>
          <a:blip r:embed="rId3" cstate="print"/>
          <a:srcRect/>
          <a:stretch>
            <a:fillRect/>
          </a:stretch>
        </p:blipFill>
        <p:spPr bwMode="auto">
          <a:xfrm>
            <a:off x="4038600" y="1447800"/>
            <a:ext cx="4738988" cy="5026025"/>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ontent Placeholder 44"/>
          <p:cNvSpPr>
            <a:spLocks noGrp="1"/>
          </p:cNvSpPr>
          <p:nvPr>
            <p:ph sz="quarter" idx="1"/>
          </p:nvPr>
        </p:nvSpPr>
        <p:spPr>
          <a:xfrm>
            <a:off x="76200" y="1524000"/>
            <a:ext cx="4191000" cy="4953000"/>
          </a:xfrm>
        </p:spPr>
        <p:txBody>
          <a:bodyPr>
            <a:normAutofit/>
          </a:bodyPr>
          <a:lstStyle/>
          <a:p>
            <a:pPr indent="0"/>
            <a:r>
              <a:rPr lang="en-US" dirty="0"/>
              <a:t>These land use and channel management activities have resulted in significant channel evolution.</a:t>
            </a:r>
          </a:p>
          <a:p>
            <a:pPr indent="0"/>
            <a:endParaRPr lang="en-US" dirty="0"/>
          </a:p>
          <a:p>
            <a:pPr indent="0"/>
            <a:r>
              <a:rPr lang="en-US" dirty="0"/>
              <a:t>Of  1,500 river miles assessed in Vermont, 75% have been found to be in the incising, widening and stabilizing stages of the evolution process.</a:t>
            </a:r>
          </a:p>
        </p:txBody>
      </p:sp>
      <p:pic>
        <p:nvPicPr>
          <p:cNvPr id="4" name="Picture 1" descr="F:\TierOne2-4-13\TierOnePartOne\Photos\SchummModel.png"/>
          <p:cNvPicPr>
            <a:picLocks noChangeAspect="1" noChangeArrowheads="1"/>
          </p:cNvPicPr>
          <p:nvPr/>
        </p:nvPicPr>
        <p:blipFill>
          <a:blip r:embed="rId3" cstate="print"/>
          <a:srcRect/>
          <a:stretch>
            <a:fillRect/>
          </a:stretch>
        </p:blipFill>
        <p:spPr bwMode="auto">
          <a:xfrm>
            <a:off x="6646090" y="1524000"/>
            <a:ext cx="1963837" cy="2514600"/>
          </a:xfrm>
          <a:prstGeom prst="rect">
            <a:avLst/>
          </a:prstGeom>
          <a:noFill/>
          <a:effectLst>
            <a:outerShdw blurRad="50800" dist="38100" dir="2700000" algn="tl" rotWithShape="0">
              <a:prstClr val="black">
                <a:alpha val="40000"/>
              </a:prstClr>
            </a:outerShdw>
          </a:effectLst>
        </p:spPr>
      </p:pic>
      <p:pic>
        <p:nvPicPr>
          <p:cNvPr id="3074" name="Picture 2" descr="C:\Documents and Settings\shaynej\Desktop\TierOne2-28-13\Part 01\Photos\Evolution Pie Chart.png"/>
          <p:cNvPicPr>
            <a:picLocks noChangeAspect="1" noChangeArrowheads="1"/>
          </p:cNvPicPr>
          <p:nvPr/>
        </p:nvPicPr>
        <p:blipFill>
          <a:blip r:embed="rId4" cstate="print"/>
          <a:srcRect/>
          <a:stretch>
            <a:fillRect/>
          </a:stretch>
        </p:blipFill>
        <p:spPr bwMode="auto">
          <a:xfrm>
            <a:off x="4292753" y="4114800"/>
            <a:ext cx="4394047" cy="2362200"/>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43000" y="2133600"/>
            <a:ext cx="6858000" cy="4114800"/>
          </a:xfrm>
          <a:prstGeom prst="roundRect">
            <a:avLst/>
          </a:prstGeom>
          <a:solidFill>
            <a:schemeClr val="bg1">
              <a:lumMod val="75000"/>
            </a:schemeClr>
          </a:solidFill>
          <a:ln w="38100">
            <a:solidFill>
              <a:schemeClr val="tx1"/>
            </a:solidFill>
          </a:ln>
          <a:effectLst>
            <a:innerShdw blurRad="114300">
              <a:prstClr val="black"/>
            </a:inn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800" b="1" dirty="0">
              <a:solidFill>
                <a:schemeClr val="tx1"/>
              </a:solidFill>
            </a:endParaRPr>
          </a:p>
          <a:p>
            <a:pPr algn="ctr"/>
            <a:r>
              <a:rPr lang="en-US" sz="3800" b="1" dirty="0">
                <a:solidFill>
                  <a:schemeClr val="tx1"/>
                </a:solidFill>
              </a:rPr>
              <a:t>A History of River Management</a:t>
            </a:r>
          </a:p>
        </p:txBody>
      </p:sp>
      <p:sp>
        <p:nvSpPr>
          <p:cNvPr id="7" name="Rounded Rectangle 6"/>
          <p:cNvSpPr/>
          <p:nvPr/>
        </p:nvSpPr>
        <p:spPr>
          <a:xfrm>
            <a:off x="2743200" y="5105400"/>
            <a:ext cx="3657600" cy="762000"/>
          </a:xfrm>
          <a:prstGeom prst="roundRect">
            <a:avLst/>
          </a:prstGeom>
          <a:solidFill>
            <a:schemeClr val="tx1">
              <a:lumMod val="75000"/>
              <a:lumOff val="2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20000"/>
                    <a:lumOff val="80000"/>
                  </a:schemeClr>
                </a:solidFill>
              </a:rPr>
              <a:t>(</a:t>
            </a:r>
            <a:r>
              <a:rPr lang="en-US" dirty="0">
                <a:solidFill>
                  <a:schemeClr val="bg1">
                    <a:lumMod val="20000"/>
                    <a:lumOff val="80000"/>
                  </a:schemeClr>
                </a:solidFill>
                <a:hlinkClick r:id="rId3"/>
              </a:rPr>
              <a:t>Click here to play video.</a:t>
            </a:r>
            <a:r>
              <a:rPr lang="en-US" dirty="0">
                <a:solidFill>
                  <a:schemeClr val="bg1">
                    <a:lumMod val="20000"/>
                    <a:lumOff val="80000"/>
                  </a:schemeClr>
                </a:solidFill>
              </a:rPr>
              <a: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 y="1524000"/>
            <a:ext cx="8458200" cy="4953000"/>
          </a:xfrm>
        </p:spPr>
        <p:txBody>
          <a:bodyPr/>
          <a:lstStyle/>
          <a:p>
            <a:pPr indent="0"/>
            <a:r>
              <a:rPr lang="en-US" dirty="0"/>
              <a:t>Questions</a:t>
            </a:r>
          </a:p>
          <a:p>
            <a:pPr lvl="1" indent="0"/>
            <a:r>
              <a:rPr lang="en-US" dirty="0"/>
              <a:t>What river process has been triggered by the widespread watershed and river alterations traditionally implemented to settle conflicts between river adjustments and human land uses and developments. </a:t>
            </a:r>
          </a:p>
          <a:p>
            <a:pPr lvl="1" indent="0"/>
            <a:endParaRPr lang="en-US" dirty="0"/>
          </a:p>
          <a:p>
            <a:pPr lvl="1" indent="0"/>
            <a:endParaRPr lang="en-US" dirty="0"/>
          </a:p>
          <a:p>
            <a:pPr lvl="1" indent="0"/>
            <a:r>
              <a:rPr lang="en-US" dirty="0"/>
              <a:t>What percentage of the 1,500 miles of river assessed by the River Management Program has been found to be in an unstable stage of channel evolution?</a:t>
            </a:r>
          </a:p>
          <a:p>
            <a:pPr lvl="1" indent="0"/>
            <a:endParaRPr lang="en-US" dirty="0"/>
          </a:p>
          <a:p>
            <a:pPr lvl="1"/>
            <a:endParaRPr lang="en-US" dirty="0"/>
          </a:p>
          <a:p>
            <a:endParaRPr lang="en-US" dirty="0"/>
          </a:p>
          <a:p>
            <a:endParaRPr lang="en-US" dirty="0"/>
          </a:p>
        </p:txBody>
      </p:sp>
      <p:sp>
        <p:nvSpPr>
          <p:cNvPr id="6" name="Rounded Rectangle 5"/>
          <p:cNvSpPr/>
          <p:nvPr/>
        </p:nvSpPr>
        <p:spPr>
          <a:xfrm>
            <a:off x="685800" y="3276600"/>
            <a:ext cx="1894491" cy="36576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Channel Evolution</a:t>
            </a:r>
          </a:p>
        </p:txBody>
      </p:sp>
      <p:sp>
        <p:nvSpPr>
          <p:cNvPr id="7" name="Rounded Rectangle 6"/>
          <p:cNvSpPr/>
          <p:nvPr/>
        </p:nvSpPr>
        <p:spPr>
          <a:xfrm>
            <a:off x="838200" y="3352800"/>
            <a:ext cx="1686911" cy="27432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5" name="Rounded Rectangle 4"/>
          <p:cNvSpPr/>
          <p:nvPr/>
        </p:nvSpPr>
        <p:spPr>
          <a:xfrm>
            <a:off x="685800" y="5257800"/>
            <a:ext cx="1894491" cy="36576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75%</a:t>
            </a:r>
          </a:p>
        </p:txBody>
      </p:sp>
      <p:sp>
        <p:nvSpPr>
          <p:cNvPr id="8" name="Rounded Rectangle 7"/>
          <p:cNvSpPr/>
          <p:nvPr/>
        </p:nvSpPr>
        <p:spPr>
          <a:xfrm>
            <a:off x="762000" y="5288280"/>
            <a:ext cx="1686911" cy="27432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Tree>
    <p:extLst>
      <p:ext uri="{BB962C8B-B14F-4D97-AF65-F5344CB8AC3E}">
        <p14:creationId xmlns:p14="http://schemas.microsoft.com/office/powerpoint/2010/main" val="35735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dirty="0"/>
              <a:t>Lesson 4: River Management Going Forward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ontent Placeholder 45"/>
          <p:cNvSpPr>
            <a:spLocks noGrp="1"/>
          </p:cNvSpPr>
          <p:nvPr>
            <p:ph sz="quarter" idx="1"/>
          </p:nvPr>
        </p:nvSpPr>
        <p:spPr>
          <a:xfrm>
            <a:off x="76200" y="1524000"/>
            <a:ext cx="5029200" cy="3962400"/>
          </a:xfrm>
        </p:spPr>
        <p:txBody>
          <a:bodyPr/>
          <a:lstStyle/>
          <a:p>
            <a:pPr indent="0"/>
            <a:r>
              <a:rPr lang="en-US" dirty="0">
                <a:solidFill>
                  <a:schemeClr val="tx1"/>
                </a:solidFill>
              </a:rPr>
              <a:t>If we can begin to use our understanding of rivers to work with their natural processes and manage them toward the equilibrium condition we can greatly reduce erosion hazards and increase public safety, </a:t>
            </a:r>
            <a:r>
              <a:rPr lang="en-US" dirty="0"/>
              <a:t>improve</a:t>
            </a:r>
            <a:r>
              <a:rPr lang="en-US" dirty="0">
                <a:solidFill>
                  <a:schemeClr val="tx1"/>
                </a:solidFill>
              </a:rPr>
              <a:t> fish and wildlife habitat and protect water quality. </a:t>
            </a:r>
          </a:p>
        </p:txBody>
      </p:sp>
    </p:spTree>
    <p:extLst>
      <p:ext uri="{BB962C8B-B14F-4D97-AF65-F5344CB8AC3E}">
        <p14:creationId xmlns:p14="http://schemas.microsoft.com/office/powerpoint/2010/main" val="3573597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ontent Placeholder 45"/>
          <p:cNvSpPr>
            <a:spLocks noGrp="1"/>
          </p:cNvSpPr>
          <p:nvPr>
            <p:ph sz="quarter" idx="1"/>
          </p:nvPr>
        </p:nvSpPr>
        <p:spPr>
          <a:xfrm>
            <a:off x="76200" y="1600200"/>
            <a:ext cx="4572000" cy="4648200"/>
          </a:xfrm>
        </p:spPr>
        <p:txBody>
          <a:bodyPr>
            <a:normAutofit/>
          </a:bodyPr>
          <a:lstStyle/>
          <a:p>
            <a:pPr indent="0"/>
            <a:r>
              <a:rPr lang="en-US" dirty="0">
                <a:solidFill>
                  <a:schemeClr val="tx1"/>
                </a:solidFill>
              </a:rPr>
              <a:t>Managing for equilibrium requires the planning for future development </a:t>
            </a:r>
            <a:r>
              <a:rPr lang="en-US" dirty="0"/>
              <a:t>with</a:t>
            </a:r>
            <a:r>
              <a:rPr lang="en-US" dirty="0">
                <a:solidFill>
                  <a:schemeClr val="tx1"/>
                </a:solidFill>
              </a:rPr>
              <a:t> consideration </a:t>
            </a:r>
            <a:r>
              <a:rPr lang="en-US" dirty="0"/>
              <a:t>to </a:t>
            </a:r>
            <a:r>
              <a:rPr lang="en-US" dirty="0">
                <a:solidFill>
                  <a:schemeClr val="tx1"/>
                </a:solidFill>
              </a:rPr>
              <a:t>maintaining stable hydrologic and sediment regimes.</a:t>
            </a:r>
          </a:p>
        </p:txBody>
      </p:sp>
      <p:pic>
        <p:nvPicPr>
          <p:cNvPr id="3" name="Picture 2" descr="http://www.h2owell.com/images/hydrologic-cycle-big.png"/>
          <p:cNvPicPr>
            <a:picLocks noChangeAspect="1" noChangeArrowheads="1"/>
          </p:cNvPicPr>
          <p:nvPr/>
        </p:nvPicPr>
        <p:blipFill>
          <a:blip r:embed="rId3" cstate="print"/>
          <a:srcRect/>
          <a:stretch>
            <a:fillRect/>
          </a:stretch>
        </p:blipFill>
        <p:spPr bwMode="auto">
          <a:xfrm>
            <a:off x="5562600" y="1676400"/>
            <a:ext cx="2818164" cy="2753664"/>
          </a:xfrm>
          <a:prstGeom prst="rect">
            <a:avLst/>
          </a:prstGeom>
          <a:noFill/>
          <a:ln>
            <a:solidFill>
              <a:schemeClr val="tx1"/>
            </a:solidFill>
          </a:ln>
          <a:effectLst>
            <a:outerShdw blurRad="50800" dist="38100" dir="2700000" algn="tl" rotWithShape="0">
              <a:prstClr val="black">
                <a:alpha val="40000"/>
              </a:prstClr>
            </a:outerShdw>
          </a:effectLst>
        </p:spPr>
      </p:pic>
      <p:pic>
        <p:nvPicPr>
          <p:cNvPr id="5" name="Picture 3" descr="C:\Documents and Settings\shaynej\Desktop\TierOne2-12-13\Part 01\Photos\RegimesFactors3.png"/>
          <p:cNvPicPr>
            <a:picLocks noChangeAspect="1" noChangeArrowheads="1"/>
          </p:cNvPicPr>
          <p:nvPr/>
        </p:nvPicPr>
        <p:blipFill>
          <a:blip r:embed="rId4" cstate="print"/>
          <a:srcRect/>
          <a:stretch>
            <a:fillRect/>
          </a:stretch>
        </p:blipFill>
        <p:spPr bwMode="auto">
          <a:xfrm>
            <a:off x="2971800" y="4114800"/>
            <a:ext cx="4261395" cy="2286000"/>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3597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ontent Placeholder 45"/>
          <p:cNvSpPr>
            <a:spLocks noGrp="1"/>
          </p:cNvSpPr>
          <p:nvPr>
            <p:ph sz="quarter" idx="1"/>
          </p:nvPr>
        </p:nvSpPr>
        <p:spPr>
          <a:xfrm>
            <a:off x="76200" y="1628775"/>
            <a:ext cx="4572000" cy="4648200"/>
          </a:xfrm>
        </p:spPr>
        <p:txBody>
          <a:bodyPr>
            <a:normAutofit/>
          </a:bodyPr>
          <a:lstStyle/>
          <a:p>
            <a:pPr indent="0"/>
            <a:r>
              <a:rPr lang="en-US" dirty="0">
                <a:solidFill>
                  <a:schemeClr val="tx1"/>
                </a:solidFill>
              </a:rPr>
              <a:t>Managing for equilibrium requires respect for river floodplains so they may serve their critical energy dissipation role and provide room for rivers to adjust as necessary to maintain an equilibrium condition.</a:t>
            </a:r>
          </a:p>
        </p:txBody>
      </p:sp>
      <p:pic>
        <p:nvPicPr>
          <p:cNvPr id="3074" name="Picture 2"/>
          <p:cNvPicPr>
            <a:picLocks noChangeAspect="1" noChangeArrowheads="1"/>
          </p:cNvPicPr>
          <p:nvPr/>
        </p:nvPicPr>
        <p:blipFill>
          <a:blip r:embed="rId3" cstate="print"/>
          <a:srcRect/>
          <a:stretch>
            <a:fillRect/>
          </a:stretch>
        </p:blipFill>
        <p:spPr bwMode="auto">
          <a:xfrm>
            <a:off x="5181600" y="1981200"/>
            <a:ext cx="3251200" cy="2438400"/>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3597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76200" y="1695450"/>
            <a:ext cx="8458200" cy="4953000"/>
          </a:xfrm>
        </p:spPr>
        <p:txBody>
          <a:bodyPr/>
          <a:lstStyle/>
          <a:p>
            <a:pPr indent="0"/>
            <a:r>
              <a:rPr lang="en-US" dirty="0">
                <a:solidFill>
                  <a:schemeClr val="tx1"/>
                </a:solidFill>
              </a:rPr>
              <a:t>Managing for equilibrium requires design and maintenance of roads and crossings with </a:t>
            </a:r>
            <a:r>
              <a:rPr lang="en-US" dirty="0"/>
              <a:t>consideration to the channel depth, slope and roughness factors that determine flow power and the erosion and deposition processes that govern</a:t>
            </a:r>
            <a:r>
              <a:rPr lang="en-US" dirty="0">
                <a:solidFill>
                  <a:schemeClr val="tx1"/>
                </a:solidFill>
              </a:rPr>
              <a:t> equilibrium conditions.</a:t>
            </a:r>
          </a:p>
        </p:txBody>
      </p:sp>
      <p:pic>
        <p:nvPicPr>
          <p:cNvPr id="4098" name="Picture 2" descr="C:\Documents and Settings\shaynej\Desktop\TierOne2-28-13\Part 01\Photos\Morphology Quad.png"/>
          <p:cNvPicPr>
            <a:picLocks noChangeAspect="1" noChangeArrowheads="1"/>
          </p:cNvPicPr>
          <p:nvPr/>
        </p:nvPicPr>
        <p:blipFill>
          <a:blip r:embed="rId3" cstate="print"/>
          <a:srcRect/>
          <a:stretch>
            <a:fillRect/>
          </a:stretch>
        </p:blipFill>
        <p:spPr bwMode="auto">
          <a:xfrm>
            <a:off x="3048000" y="3886200"/>
            <a:ext cx="5772150" cy="259715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screen"/>
          <a:srcRect r="9375" b="20833"/>
          <a:stretch>
            <a:fillRect/>
          </a:stretch>
        </p:blipFill>
        <p:spPr bwMode="auto">
          <a:xfrm>
            <a:off x="4953000" y="4953000"/>
            <a:ext cx="2209800" cy="1447800"/>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sp>
        <p:nvSpPr>
          <p:cNvPr id="3" name="Content Placeholder 2"/>
          <p:cNvSpPr>
            <a:spLocks noGrp="1"/>
          </p:cNvSpPr>
          <p:nvPr>
            <p:ph sz="quarter" idx="1"/>
          </p:nvPr>
        </p:nvSpPr>
        <p:spPr>
          <a:xfrm>
            <a:off x="76200" y="1600200"/>
            <a:ext cx="4727448" cy="4953000"/>
          </a:xfrm>
        </p:spPr>
        <p:txBody>
          <a:bodyPr>
            <a:normAutofit/>
          </a:bodyPr>
          <a:lstStyle/>
          <a:p>
            <a:pPr indent="0">
              <a:buNone/>
            </a:pPr>
            <a:r>
              <a:rPr lang="en-US" dirty="0"/>
              <a:t>Rivers and adjacent riparian areas serve as some of the most biologically productive and diverse </a:t>
            </a:r>
            <a:r>
              <a:rPr lang="en-US" b="1" dirty="0">
                <a:solidFill>
                  <a:schemeClr val="accent2">
                    <a:lumMod val="75000"/>
                  </a:schemeClr>
                </a:solidFill>
              </a:rPr>
              <a:t>habitat</a:t>
            </a:r>
            <a:r>
              <a:rPr lang="en-US" dirty="0"/>
              <a:t> in the state. </a:t>
            </a:r>
          </a:p>
        </p:txBody>
      </p:sp>
      <p:pic>
        <p:nvPicPr>
          <p:cNvPr id="183303" name="Picture 7" descr="\\vtanr\docs\WSMD_MAPP\Monitoring\Photos\Animals Plants and Algae\Invertebrates\AlbinoPteronarcys.JPG"/>
          <p:cNvPicPr>
            <a:picLocks noChangeAspect="1" noChangeArrowheads="1"/>
          </p:cNvPicPr>
          <p:nvPr/>
        </p:nvPicPr>
        <p:blipFill>
          <a:blip r:embed="rId4" cstate="print"/>
          <a:srcRect/>
          <a:stretch>
            <a:fillRect/>
          </a:stretch>
        </p:blipFill>
        <p:spPr bwMode="auto">
          <a:xfrm>
            <a:off x="5486400" y="2237014"/>
            <a:ext cx="1295400" cy="13716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83304" name="Picture 8" descr="\\vtanr\docs\WSMD_MAPP\Monitoring\Photos\Animals Plants and Algae\Invertebrates\powerpoint1\Lewis Ck radiata2.JPG"/>
          <p:cNvPicPr>
            <a:picLocks noChangeAspect="1" noChangeArrowheads="1"/>
          </p:cNvPicPr>
          <p:nvPr/>
        </p:nvPicPr>
        <p:blipFill>
          <a:blip r:embed="rId5" cstate="print"/>
          <a:srcRect/>
          <a:stretch>
            <a:fillRect/>
          </a:stretch>
        </p:blipFill>
        <p:spPr bwMode="auto">
          <a:xfrm>
            <a:off x="6858000" y="3913413"/>
            <a:ext cx="1751877" cy="16002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83298" name="Picture 2" descr="\\vtanr\docs\WSMD_MAPP\Monitoring\Photos\Animals Plants and Algae\Invertebrates\powerpoint1\DSCN1913.JPG"/>
          <p:cNvPicPr>
            <a:picLocks noChangeAspect="1" noChangeArrowheads="1"/>
          </p:cNvPicPr>
          <p:nvPr/>
        </p:nvPicPr>
        <p:blipFill>
          <a:blip r:embed="rId6" cstate="print"/>
          <a:srcRect/>
          <a:stretch>
            <a:fillRect/>
          </a:stretch>
        </p:blipFill>
        <p:spPr bwMode="auto">
          <a:xfrm>
            <a:off x="1828800" y="4751614"/>
            <a:ext cx="1447800" cy="14478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83300" name="Picture 4" descr="\\vtanr\docs\WSMD_MAPP\Monitoring\Photos\Animals Plants and Algae\Invertebrates\Talk-photo's\TalkPhoto's\52%20JPEG%20288%20pixels%5Fin%2Ejpg.jpg"/>
          <p:cNvPicPr>
            <a:picLocks noChangeAspect="1" noChangeArrowheads="1"/>
          </p:cNvPicPr>
          <p:nvPr/>
        </p:nvPicPr>
        <p:blipFill>
          <a:blip r:embed="rId7" cstate="print"/>
          <a:srcRect t="14286"/>
          <a:stretch>
            <a:fillRect/>
          </a:stretch>
        </p:blipFill>
        <p:spPr bwMode="auto">
          <a:xfrm>
            <a:off x="5029200" y="3581400"/>
            <a:ext cx="1810181" cy="13716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83301" name="Picture 5" descr="\\vtanr\docs\WSMD_MAPP\Monitoring\Photos\Animals Plants and Algae\Invertebrates\Talk-photo's\TalkPhoto's\stonefly.bmp"/>
          <p:cNvPicPr>
            <a:picLocks noChangeAspect="1" noChangeArrowheads="1"/>
          </p:cNvPicPr>
          <p:nvPr/>
        </p:nvPicPr>
        <p:blipFill>
          <a:blip r:embed="rId8" cstate="print"/>
          <a:srcRect t="9524" r="11111"/>
          <a:stretch>
            <a:fillRect/>
          </a:stretch>
        </p:blipFill>
        <p:spPr bwMode="auto">
          <a:xfrm>
            <a:off x="6705600" y="1219200"/>
            <a:ext cx="1752600" cy="1189264"/>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87395" name="Picture 3" descr="D:\MyFiles\River Management\TierOne\TierOnePartOne\Photos\Habitat-Organisms\FloodplainDeer.jpg"/>
          <p:cNvPicPr>
            <a:picLocks noChangeAspect="1" noChangeArrowheads="1"/>
          </p:cNvPicPr>
          <p:nvPr/>
        </p:nvPicPr>
        <p:blipFill>
          <a:blip r:embed="rId9" cstate="print"/>
          <a:srcRect l="2709" t="14286" r="34993" b="3571"/>
          <a:stretch>
            <a:fillRect/>
          </a:stretch>
        </p:blipFill>
        <p:spPr bwMode="auto">
          <a:xfrm>
            <a:off x="3276600" y="4523014"/>
            <a:ext cx="1752600" cy="17526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83305" name="Picture 9" descr="\\vtanr\docs\WSMD_MAPP\Monitoring\Photos\Animals Plants and Algae\Herps\CIMG0012.JPG"/>
          <p:cNvPicPr>
            <a:picLocks noChangeAspect="1" noChangeArrowheads="1"/>
          </p:cNvPicPr>
          <p:nvPr/>
        </p:nvPicPr>
        <p:blipFill>
          <a:blip r:embed="rId10" cstate="print"/>
          <a:srcRect/>
          <a:stretch>
            <a:fillRect/>
          </a:stretch>
        </p:blipFill>
        <p:spPr bwMode="auto">
          <a:xfrm>
            <a:off x="6781800" y="2389414"/>
            <a:ext cx="1676400" cy="1524000"/>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normAutofit fontScale="77500" lnSpcReduction="20000"/>
          </a:bodyPr>
          <a:lstStyle/>
          <a:p>
            <a:r>
              <a:rPr lang="en-US" b="1" dirty="0"/>
              <a:t>Managing For Equilibrium:  Activities to Avoid</a:t>
            </a:r>
            <a:endParaRPr lang="en-US" dirty="0"/>
          </a:p>
        </p:txBody>
      </p:sp>
      <p:pic>
        <p:nvPicPr>
          <p:cNvPr id="1027" name="Picture 3" descr="Y:\WSMD_Rivers\Programs\Trans Infrastructure\Vtrans Liaison\TrainingPrograms\RiversAndRoadsTraining\Tier One Training\Pictures\Summary Table.png"/>
          <p:cNvPicPr>
            <a:picLocks noChangeAspect="1" noChangeArrowheads="1"/>
          </p:cNvPicPr>
          <p:nvPr/>
        </p:nvPicPr>
        <p:blipFill>
          <a:blip r:embed="rId3" cstate="print"/>
          <a:srcRect/>
          <a:stretch>
            <a:fillRect/>
          </a:stretch>
        </p:blipFill>
        <p:spPr bwMode="auto">
          <a:xfrm>
            <a:off x="609600" y="740995"/>
            <a:ext cx="7914137" cy="5964605"/>
          </a:xfrm>
          <a:prstGeom prst="rect">
            <a:avLst/>
          </a:prstGeom>
          <a:noFill/>
        </p:spPr>
      </p:pic>
    </p:spTree>
    <p:extLst>
      <p:ext uri="{BB962C8B-B14F-4D97-AF65-F5344CB8AC3E}">
        <p14:creationId xmlns:p14="http://schemas.microsoft.com/office/powerpoint/2010/main" val="21575898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43000" y="2133600"/>
            <a:ext cx="6858000" cy="4114800"/>
          </a:xfrm>
          <a:prstGeom prst="roundRect">
            <a:avLst/>
          </a:prstGeom>
          <a:solidFill>
            <a:schemeClr val="bg1">
              <a:lumMod val="75000"/>
            </a:schemeClr>
          </a:solidFill>
          <a:ln w="38100">
            <a:solidFill>
              <a:schemeClr val="tx1"/>
            </a:solidFill>
          </a:ln>
          <a:effectLst>
            <a:innerShdw blurRad="114300">
              <a:prstClr val="black"/>
            </a:inn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800" b="1" dirty="0">
              <a:solidFill>
                <a:schemeClr val="tx1"/>
              </a:solidFill>
            </a:endParaRPr>
          </a:p>
          <a:p>
            <a:pPr algn="ctr"/>
            <a:r>
              <a:rPr lang="en-US" sz="3800" b="1" dirty="0">
                <a:solidFill>
                  <a:schemeClr val="tx1"/>
                </a:solidFill>
              </a:rPr>
              <a:t>Going Forward: Managing Rivers Toward the Equilibrium Condition</a:t>
            </a:r>
          </a:p>
        </p:txBody>
      </p:sp>
      <p:sp>
        <p:nvSpPr>
          <p:cNvPr id="7" name="Rounded Rectangle 6"/>
          <p:cNvSpPr/>
          <p:nvPr/>
        </p:nvSpPr>
        <p:spPr>
          <a:xfrm>
            <a:off x="2743200" y="5105400"/>
            <a:ext cx="3657600" cy="762000"/>
          </a:xfrm>
          <a:prstGeom prst="roundRect">
            <a:avLst/>
          </a:prstGeom>
          <a:solidFill>
            <a:schemeClr val="tx1">
              <a:lumMod val="75000"/>
              <a:lumOff val="2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20000"/>
                    <a:lumOff val="80000"/>
                  </a:schemeClr>
                </a:solidFill>
              </a:rPr>
              <a:t>(</a:t>
            </a:r>
            <a:r>
              <a:rPr lang="en-US" dirty="0">
                <a:solidFill>
                  <a:schemeClr val="bg1">
                    <a:lumMod val="20000"/>
                    <a:lumOff val="80000"/>
                  </a:schemeClr>
                </a:solidFill>
                <a:hlinkClick r:id="rId3"/>
              </a:rPr>
              <a:t>Click here to play video.</a:t>
            </a:r>
            <a:r>
              <a:rPr lang="en-US" dirty="0">
                <a:solidFill>
                  <a:schemeClr val="bg1">
                    <a:lumMod val="20000"/>
                    <a:lumOff val="80000"/>
                  </a:schemeClr>
                </a:solidFill>
              </a:rPr>
              <a: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ontent Placeholder 45"/>
          <p:cNvSpPr>
            <a:spLocks noGrp="1"/>
          </p:cNvSpPr>
          <p:nvPr>
            <p:ph sz="quarter" idx="1"/>
          </p:nvPr>
        </p:nvSpPr>
        <p:spPr>
          <a:xfrm>
            <a:off x="76200" y="1524000"/>
            <a:ext cx="8458200" cy="4953000"/>
          </a:xfrm>
        </p:spPr>
        <p:txBody>
          <a:bodyPr/>
          <a:lstStyle/>
          <a:p>
            <a:pPr indent="0"/>
            <a:r>
              <a:rPr lang="en-US" dirty="0"/>
              <a:t>Questions</a:t>
            </a:r>
          </a:p>
          <a:p>
            <a:pPr indent="0"/>
            <a:r>
              <a:rPr lang="en-US" dirty="0"/>
              <a:t>How can we manage our rivers for equilibrium when designing and building transportation infrastructure and other developments?</a:t>
            </a:r>
          </a:p>
          <a:p>
            <a:pPr indent="0"/>
            <a:endParaRPr lang="en-US" dirty="0"/>
          </a:p>
          <a:p>
            <a:pPr indent="0"/>
            <a:endParaRPr lang="en-US" dirty="0"/>
          </a:p>
          <a:p>
            <a:pPr indent="0"/>
            <a:r>
              <a:rPr lang="en-US" dirty="0"/>
              <a:t>What landscape feature must we protect if we are to manage our rivers for equilibrium and thereby reduce flood future flood damages?</a:t>
            </a:r>
          </a:p>
        </p:txBody>
      </p:sp>
      <p:sp>
        <p:nvSpPr>
          <p:cNvPr id="3" name="Rounded Rectangle 2"/>
          <p:cNvSpPr/>
          <p:nvPr/>
        </p:nvSpPr>
        <p:spPr>
          <a:xfrm>
            <a:off x="457200" y="2971800"/>
            <a:ext cx="7848600" cy="45720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1440" rIns="91440" rtlCol="0" anchor="ctr"/>
          <a:lstStyle/>
          <a:p>
            <a:pPr marL="91440" lvl="1">
              <a:spcBef>
                <a:spcPts val="580"/>
              </a:spcBef>
            </a:pPr>
            <a:r>
              <a:rPr lang="en-US" sz="2400" dirty="0">
                <a:solidFill>
                  <a:schemeClr val="tx1"/>
                </a:solidFill>
              </a:rPr>
              <a:t>By Considering the factors at play in maintaining river equilibrium.</a:t>
            </a:r>
          </a:p>
        </p:txBody>
      </p:sp>
      <p:sp>
        <p:nvSpPr>
          <p:cNvPr id="4" name="Rounded Rectangle 3"/>
          <p:cNvSpPr/>
          <p:nvPr/>
        </p:nvSpPr>
        <p:spPr>
          <a:xfrm>
            <a:off x="609600" y="3026979"/>
            <a:ext cx="7478111" cy="38100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
        <p:nvSpPr>
          <p:cNvPr id="6" name="Rounded Rectangle 5"/>
          <p:cNvSpPr/>
          <p:nvPr/>
        </p:nvSpPr>
        <p:spPr>
          <a:xfrm>
            <a:off x="1752600" y="4648200"/>
            <a:ext cx="1828800" cy="457200"/>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1440" rIns="91440" rtlCol="0" anchor="ctr"/>
          <a:lstStyle/>
          <a:p>
            <a:pPr marL="91440" lvl="1">
              <a:spcBef>
                <a:spcPts val="580"/>
              </a:spcBef>
            </a:pPr>
            <a:r>
              <a:rPr lang="en-US" sz="2400" dirty="0">
                <a:solidFill>
                  <a:schemeClr val="tx1"/>
                </a:solidFill>
              </a:rPr>
              <a:t>Floodplains</a:t>
            </a:r>
          </a:p>
        </p:txBody>
      </p:sp>
      <p:sp>
        <p:nvSpPr>
          <p:cNvPr id="5" name="Rounded Rectangle 4"/>
          <p:cNvSpPr/>
          <p:nvPr/>
        </p:nvSpPr>
        <p:spPr>
          <a:xfrm>
            <a:off x="1828800" y="4724400"/>
            <a:ext cx="1676400" cy="341586"/>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For Answer</a:t>
            </a:r>
          </a:p>
        </p:txBody>
      </p:sp>
    </p:spTree>
    <p:extLst>
      <p:ext uri="{BB962C8B-B14F-4D97-AF65-F5344CB8AC3E}">
        <p14:creationId xmlns:p14="http://schemas.microsoft.com/office/powerpoint/2010/main" val="35735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76200" y="1295400"/>
            <a:ext cx="8915400" cy="5181600"/>
          </a:xfrm>
        </p:spPr>
        <p:txBody>
          <a:bodyPr>
            <a:normAutofit/>
          </a:bodyPr>
          <a:lstStyle/>
          <a:p>
            <a:pPr indent="-274320">
              <a:buClr>
                <a:schemeClr val="bg2"/>
              </a:buClr>
              <a:buSzPct val="90000"/>
            </a:pPr>
            <a:r>
              <a:rPr lang="en-US" dirty="0"/>
              <a:t>Rivers have a natural level of stability that is realized when the power of the river flow is in equilibrium with the sediment load.</a:t>
            </a:r>
          </a:p>
          <a:p>
            <a:pPr indent="-274320">
              <a:buClr>
                <a:schemeClr val="bg2"/>
              </a:buClr>
              <a:buSzPct val="90000"/>
            </a:pPr>
            <a:r>
              <a:rPr lang="en-US" dirty="0"/>
              <a:t>This balance can be tipped when activities on the landscape or in the river change the amount of flow and sediments delivered to the rivers and/or the amount of power created by the flow and resistance provided by the river channel.</a:t>
            </a:r>
          </a:p>
          <a:p>
            <a:pPr indent="-274320">
              <a:buClr>
                <a:schemeClr val="bg2"/>
              </a:buClr>
              <a:buSzPct val="90000"/>
            </a:pPr>
            <a:r>
              <a:rPr lang="en-US" dirty="0"/>
              <a:t>When the balance is tipped, the river enters a disequilibrium condition and potentially a channel evolution process and the threat to property and developments adjacent to the river is increased.</a:t>
            </a:r>
          </a:p>
          <a:p>
            <a:pPr indent="-274320">
              <a:buClr>
                <a:schemeClr val="bg2"/>
              </a:buClr>
              <a:buSzPct val="90000"/>
            </a:pPr>
            <a:r>
              <a:rPr lang="en-US" dirty="0"/>
              <a:t>Working with the natural tendencies of rivers to manage for equilibrium is the most cost effective way to reduce river related damages and threats to public safety.</a:t>
            </a:r>
          </a:p>
          <a:p>
            <a:pPr indent="-274320">
              <a:buClr>
                <a:schemeClr val="accent1">
                  <a:lumMod val="60000"/>
                  <a:lumOff val="40000"/>
                </a:schemeClr>
              </a:buClr>
              <a:buSzPct val="90000"/>
            </a:pPr>
            <a:endParaRPr lang="en-US" dirty="0"/>
          </a:p>
          <a:p>
            <a:pPr>
              <a:buClr>
                <a:schemeClr val="accent1">
                  <a:lumMod val="60000"/>
                  <a:lumOff val="40000"/>
                </a:schemeClr>
              </a:buClr>
              <a:buSzPct val="90000"/>
            </a:pPr>
            <a:endParaRPr lang="en-US" dirty="0"/>
          </a:p>
        </p:txBody>
      </p:sp>
      <p:sp>
        <p:nvSpPr>
          <p:cNvPr id="6" name="Content Placeholder 5"/>
          <p:cNvSpPr>
            <a:spLocks noGrp="1"/>
          </p:cNvSpPr>
          <p:nvPr>
            <p:ph sz="quarter" idx="13"/>
          </p:nvPr>
        </p:nvSpPr>
        <p:spPr/>
        <p:txBody>
          <a:bodyPr>
            <a:normAutofit fontScale="92500"/>
          </a:bodyPr>
          <a:lstStyle/>
          <a:p>
            <a:r>
              <a:rPr lang="en-US" dirty="0"/>
              <a:t>River Processes and Management In Summary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533400" y="609600"/>
            <a:ext cx="8077200" cy="2286000"/>
          </a:xfrm>
        </p:spPr>
        <p:txBody>
          <a:bodyPr>
            <a:normAutofit/>
          </a:bodyPr>
          <a:lstStyle/>
          <a:p>
            <a:r>
              <a:rPr lang="en-US" sz="4000" dirty="0">
                <a:solidFill>
                  <a:schemeClr val="tx1"/>
                </a:solidFill>
              </a:rPr>
              <a:t>Thank You for Participating in </a:t>
            </a:r>
          </a:p>
          <a:p>
            <a:r>
              <a:rPr lang="en-US" sz="4000" dirty="0">
                <a:solidFill>
                  <a:schemeClr val="tx1"/>
                </a:solidFill>
              </a:rPr>
              <a:t>The Vermont </a:t>
            </a:r>
          </a:p>
          <a:p>
            <a:r>
              <a:rPr lang="en-US" sz="4000" dirty="0">
                <a:solidFill>
                  <a:schemeClr val="tx1"/>
                </a:solidFill>
              </a:rPr>
              <a:t>Rivers and Roads Training Program</a:t>
            </a:r>
          </a:p>
        </p:txBody>
      </p:sp>
      <p:sp>
        <p:nvSpPr>
          <p:cNvPr id="5" name="Subtitle 3"/>
          <p:cNvSpPr txBox="1">
            <a:spLocks/>
          </p:cNvSpPr>
          <p:nvPr/>
        </p:nvSpPr>
        <p:spPr>
          <a:xfrm>
            <a:off x="914400" y="3352800"/>
            <a:ext cx="7162800" cy="3200400"/>
          </a:xfrm>
          <a:prstGeom prst="rect">
            <a:avLst/>
          </a:prstGeom>
          <a:noFill/>
          <a:ln>
            <a:solidFill>
              <a:schemeClr val="tx1"/>
            </a:solidFill>
          </a:ln>
          <a:effectLst/>
          <a:scene3d>
            <a:camera prst="orthographicFront"/>
            <a:lightRig rig="threePt" dir="t"/>
          </a:scene3d>
          <a:sp3d extrusionH="76200">
            <a:extrusionClr>
              <a:schemeClr val="bg2">
                <a:lumMod val="75000"/>
              </a:schemeClr>
            </a:extrusionClr>
          </a:sp3d>
        </p:spPr>
        <p:txBody>
          <a:bodyPr>
            <a:normAutofit fontScale="55000" lnSpcReduction="20000"/>
          </a:bodyPr>
          <a:lstStyle/>
          <a:p>
            <a:pPr marL="0" marR="0" lvl="0" indent="0" algn="ctr" defTabSz="914400" rtl="0" eaLnBrk="1" fontAlgn="auto" latinLnBrk="0" hangingPunct="1">
              <a:lnSpc>
                <a:spcPct val="100000"/>
              </a:lnSpc>
              <a:spcBef>
                <a:spcPts val="580"/>
              </a:spcBef>
              <a:spcAft>
                <a:spcPts val="0"/>
              </a:spcAft>
              <a:buClr>
                <a:schemeClr val="bg1">
                  <a:lumMod val="75000"/>
                </a:schemeClr>
              </a:buClr>
              <a:buSzPct val="85000"/>
              <a:buFont typeface="Wingdings 2"/>
              <a:buNone/>
              <a:tabLst/>
              <a:defRPr/>
            </a:pPr>
            <a:r>
              <a:rPr kumimoji="0" lang="en-US" sz="2800" b="0" i="0" u="none" strike="noStrike" kern="1200" cap="none" spc="0" normalizeH="0" baseline="0" noProof="0" dirty="0">
                <a:ln>
                  <a:noFill/>
                </a:ln>
                <a:solidFill>
                  <a:schemeClr val="tx1"/>
                </a:solidFill>
                <a:effectLst/>
                <a:uLnTx/>
                <a:uFillTx/>
                <a:latin typeface="Perpetua" pitchFamily="18" charset="0"/>
                <a:ea typeface="+mn-ea"/>
                <a:cs typeface="+mn-cs"/>
              </a:rPr>
              <a:t>For more</a:t>
            </a:r>
            <a:r>
              <a:rPr kumimoji="0" lang="en-US" sz="2800" b="0" i="0" u="none" strike="noStrike" kern="1200" cap="none" spc="0" normalizeH="0" noProof="0" dirty="0">
                <a:ln>
                  <a:noFill/>
                </a:ln>
                <a:solidFill>
                  <a:schemeClr val="tx1"/>
                </a:solidFill>
                <a:effectLst/>
                <a:uLnTx/>
                <a:uFillTx/>
                <a:latin typeface="Perpetua" pitchFamily="18" charset="0"/>
                <a:ea typeface="+mn-ea"/>
                <a:cs typeface="+mn-cs"/>
              </a:rPr>
              <a:t> information on the Rivers and Roads Training Program </a:t>
            </a:r>
          </a:p>
          <a:p>
            <a:pPr marL="0" marR="0" lvl="0" indent="0" algn="ctr" defTabSz="914400" rtl="0" eaLnBrk="1" fontAlgn="auto" latinLnBrk="0" hangingPunct="1">
              <a:lnSpc>
                <a:spcPct val="100000"/>
              </a:lnSpc>
              <a:spcBef>
                <a:spcPts val="580"/>
              </a:spcBef>
              <a:spcAft>
                <a:spcPts val="0"/>
              </a:spcAft>
              <a:buClr>
                <a:schemeClr val="bg1">
                  <a:lumMod val="75000"/>
                </a:schemeClr>
              </a:buClr>
              <a:buSzPct val="85000"/>
              <a:buFont typeface="Wingdings 2"/>
              <a:buNone/>
              <a:tabLst/>
              <a:defRPr/>
            </a:pPr>
            <a:r>
              <a:rPr kumimoji="0" lang="en-US" sz="2800" b="0" i="0" u="none" strike="noStrike" kern="1200" cap="none" spc="0" normalizeH="0" noProof="0" dirty="0">
                <a:ln>
                  <a:noFill/>
                </a:ln>
                <a:solidFill>
                  <a:schemeClr val="tx1"/>
                </a:solidFill>
                <a:effectLst/>
                <a:uLnTx/>
                <a:uFillTx/>
                <a:latin typeface="Perpetua" pitchFamily="18" charset="0"/>
                <a:ea typeface="+mn-ea"/>
                <a:cs typeface="+mn-cs"/>
              </a:rPr>
              <a:t>or technical assistance contact:</a:t>
            </a:r>
          </a:p>
          <a:p>
            <a:pPr marL="0" marR="0" lvl="0" indent="0" algn="ctr" defTabSz="914400" rtl="0" eaLnBrk="1" fontAlgn="auto" latinLnBrk="0" hangingPunct="1">
              <a:lnSpc>
                <a:spcPct val="100000"/>
              </a:lnSpc>
              <a:spcBef>
                <a:spcPts val="580"/>
              </a:spcBef>
              <a:spcAft>
                <a:spcPts val="0"/>
              </a:spcAft>
              <a:buClr>
                <a:schemeClr val="bg1">
                  <a:lumMod val="75000"/>
                </a:schemeClr>
              </a:buClr>
              <a:buSzPct val="85000"/>
              <a:buFont typeface="Wingdings 2"/>
              <a:buNone/>
              <a:tabLst/>
              <a:defRPr/>
            </a:pPr>
            <a:endParaRPr lang="en-US" sz="2800" baseline="0" dirty="0">
              <a:latin typeface="Perpetua" pitchFamily="18" charset="0"/>
            </a:endParaRPr>
          </a:p>
          <a:p>
            <a:pPr marL="0" marR="0" lvl="0" indent="0" algn="ctr" defTabSz="914400" rtl="0" eaLnBrk="1" fontAlgn="auto" latinLnBrk="0" hangingPunct="1">
              <a:lnSpc>
                <a:spcPct val="100000"/>
              </a:lnSpc>
              <a:spcBef>
                <a:spcPts val="580"/>
              </a:spcBef>
              <a:spcAft>
                <a:spcPts val="0"/>
              </a:spcAft>
              <a:buClr>
                <a:schemeClr val="bg1">
                  <a:lumMod val="75000"/>
                </a:schemeClr>
              </a:buClr>
              <a:buSzPct val="85000"/>
              <a:buFont typeface="Wingdings 2"/>
              <a:buNone/>
              <a:tabLst/>
              <a:defRPr/>
            </a:pPr>
            <a:r>
              <a:rPr lang="en-US" sz="2800" baseline="0" dirty="0">
                <a:latin typeface="Perpetua" pitchFamily="18" charset="0"/>
              </a:rPr>
              <a:t>Shayne</a:t>
            </a:r>
            <a:r>
              <a:rPr lang="en-US" sz="2800" dirty="0">
                <a:latin typeface="Perpetua" pitchFamily="18" charset="0"/>
              </a:rPr>
              <a:t> Jaquith:</a:t>
            </a:r>
          </a:p>
          <a:p>
            <a:pPr marL="0" marR="0" lvl="0" indent="0" algn="ctr" defTabSz="914400" rtl="0" eaLnBrk="1" fontAlgn="auto" latinLnBrk="0" hangingPunct="1">
              <a:lnSpc>
                <a:spcPct val="100000"/>
              </a:lnSpc>
              <a:spcBef>
                <a:spcPts val="580"/>
              </a:spcBef>
              <a:spcAft>
                <a:spcPts val="0"/>
              </a:spcAft>
              <a:buClr>
                <a:schemeClr val="bg1">
                  <a:lumMod val="75000"/>
                </a:schemeClr>
              </a:buClr>
              <a:buSzPct val="85000"/>
              <a:buFont typeface="Wingdings 2"/>
              <a:buNone/>
              <a:tabLst/>
              <a:defRPr/>
            </a:pPr>
            <a:r>
              <a:rPr lang="en-US" sz="2800" dirty="0">
                <a:latin typeface="Perpetua" pitchFamily="18" charset="0"/>
              </a:rPr>
              <a:t>(802) 490-6154</a:t>
            </a:r>
          </a:p>
          <a:p>
            <a:pPr marL="0" marR="0" lvl="0" indent="0" algn="ctr" defTabSz="914400" rtl="0" eaLnBrk="1" fontAlgn="auto" latinLnBrk="0" hangingPunct="1">
              <a:lnSpc>
                <a:spcPct val="100000"/>
              </a:lnSpc>
              <a:spcBef>
                <a:spcPts val="580"/>
              </a:spcBef>
              <a:spcAft>
                <a:spcPts val="0"/>
              </a:spcAft>
              <a:buClr>
                <a:schemeClr val="bg1">
                  <a:lumMod val="75000"/>
                </a:schemeClr>
              </a:buClr>
              <a:buSzPct val="85000"/>
              <a:buFont typeface="Wingdings 2"/>
              <a:buNone/>
              <a:tabLst>
                <a:tab pos="4171950" algn="l"/>
              </a:tabLst>
              <a:defRPr/>
            </a:pPr>
            <a:r>
              <a:rPr lang="en-US" sz="2800" dirty="0">
                <a:latin typeface="Perpetua" pitchFamily="18" charset="0"/>
                <a:hlinkClick r:id="rId2"/>
              </a:rPr>
              <a:t>shayne.jaquith@state.vt.us</a:t>
            </a:r>
            <a:endParaRPr lang="en-US" sz="2800" dirty="0">
              <a:latin typeface="Perpetua" pitchFamily="18" charset="0"/>
            </a:endParaRPr>
          </a:p>
          <a:p>
            <a:pPr marL="0" marR="0" lvl="0" indent="0" defTabSz="914400" rtl="0" eaLnBrk="1" fontAlgn="auto" latinLnBrk="0" hangingPunct="1">
              <a:lnSpc>
                <a:spcPct val="100000"/>
              </a:lnSpc>
              <a:spcBef>
                <a:spcPts val="580"/>
              </a:spcBef>
              <a:spcAft>
                <a:spcPts val="0"/>
              </a:spcAft>
              <a:buClr>
                <a:schemeClr val="bg1">
                  <a:lumMod val="75000"/>
                </a:schemeClr>
              </a:buClr>
              <a:buSzPct val="85000"/>
              <a:buFont typeface="Wingdings 2"/>
              <a:buNone/>
              <a:tabLst>
                <a:tab pos="4171950" algn="l"/>
              </a:tabLst>
              <a:defRPr/>
            </a:pPr>
            <a:endParaRPr lang="en-US" sz="2800" dirty="0">
              <a:latin typeface="Perpetua" pitchFamily="18" charset="0"/>
            </a:endParaRPr>
          </a:p>
          <a:p>
            <a:pPr lvl="0" algn="ctr">
              <a:spcBef>
                <a:spcPts val="580"/>
              </a:spcBef>
              <a:buClr>
                <a:schemeClr val="bg1">
                  <a:lumMod val="75000"/>
                </a:schemeClr>
              </a:buClr>
              <a:buSzPct val="85000"/>
              <a:defRPr/>
            </a:pPr>
            <a:r>
              <a:rPr lang="en-US" sz="2800" dirty="0">
                <a:latin typeface="Perpetua" pitchFamily="18" charset="0"/>
              </a:rPr>
              <a:t>For more information about the Vermont River Management Section visit us at </a:t>
            </a:r>
            <a:r>
              <a:rPr lang="en-US" sz="2800" dirty="0">
                <a:latin typeface="Perpetua" pitchFamily="18" charset="0"/>
                <a:hlinkClick r:id="rId3"/>
              </a:rPr>
              <a:t>http://www.anr.state.vt.us/dec/waterq/rivers.htm</a:t>
            </a:r>
            <a:endParaRPr lang="en-US" sz="2800" dirty="0">
              <a:latin typeface="Perpetua" pitchFamily="18" charset="0"/>
            </a:endParaRPr>
          </a:p>
          <a:p>
            <a:pPr lvl="0" algn="ctr">
              <a:spcBef>
                <a:spcPts val="580"/>
              </a:spcBef>
              <a:buClr>
                <a:schemeClr val="bg1">
                  <a:lumMod val="75000"/>
                </a:schemeClr>
              </a:buClr>
              <a:buSzPct val="85000"/>
              <a:defRPr/>
            </a:pPr>
            <a:endParaRPr lang="en-US" sz="2800" dirty="0">
              <a:latin typeface="Perpetua" pitchFamily="18" charset="0"/>
            </a:endParaRPr>
          </a:p>
          <a:p>
            <a:pPr lvl="0" algn="ctr">
              <a:spcBef>
                <a:spcPts val="580"/>
              </a:spcBef>
              <a:buClr>
                <a:schemeClr val="bg1">
                  <a:lumMod val="75000"/>
                </a:schemeClr>
              </a:buClr>
              <a:buSzPct val="85000"/>
              <a:defRPr/>
            </a:pPr>
            <a:r>
              <a:rPr lang="en-US" sz="2800" dirty="0">
                <a:latin typeface="Perpetua" pitchFamily="18" charset="0"/>
              </a:rPr>
              <a:t>For a complete listing of River Management Section staff contact info. see </a:t>
            </a:r>
            <a:r>
              <a:rPr lang="en-US" sz="2800" dirty="0">
                <a:latin typeface="Perpetua" pitchFamily="18" charset="0"/>
                <a:hlinkClick r:id="rId4"/>
              </a:rPr>
              <a:t>http://www.anr.state.vt.us/dec/waterq/contacts.htm#rivers</a:t>
            </a:r>
            <a:endParaRPr lang="en-US" sz="2800" dirty="0">
              <a:latin typeface="Perpetua"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 y="1524000"/>
            <a:ext cx="4572000" cy="4953000"/>
          </a:xfrm>
        </p:spPr>
        <p:txBody>
          <a:bodyPr>
            <a:normAutofit/>
          </a:bodyPr>
          <a:lstStyle/>
          <a:p>
            <a:pPr indent="0"/>
            <a:r>
              <a:rPr lang="en-US" dirty="0"/>
              <a:t>Healthy rivers can provide clean </a:t>
            </a:r>
            <a:r>
              <a:rPr lang="en-US" b="1" dirty="0">
                <a:solidFill>
                  <a:schemeClr val="accent2">
                    <a:lumMod val="75000"/>
                  </a:schemeClr>
                </a:solidFill>
              </a:rPr>
              <a:t>drinking water </a:t>
            </a:r>
            <a:r>
              <a:rPr lang="en-US" dirty="0"/>
              <a:t>for human consumption.</a:t>
            </a:r>
          </a:p>
        </p:txBody>
      </p:sp>
      <p:pic>
        <p:nvPicPr>
          <p:cNvPr id="185347" name="Picture 3" descr="http://www.waterprotection.ca/images/DrinkWater.jpg"/>
          <p:cNvPicPr>
            <a:picLocks noChangeAspect="1" noChangeArrowheads="1"/>
          </p:cNvPicPr>
          <p:nvPr/>
        </p:nvPicPr>
        <p:blipFill>
          <a:blip r:embed="rId3" cstate="print"/>
          <a:srcRect/>
          <a:stretch>
            <a:fillRect/>
          </a:stretch>
        </p:blipFill>
        <p:spPr bwMode="auto">
          <a:xfrm>
            <a:off x="5334000" y="3352800"/>
            <a:ext cx="1905000" cy="2536032"/>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85349" name="Picture 5" descr="http://www.clf.org/wp-content/uploads/2013/01/Kids-swimming.jpg"/>
          <p:cNvPicPr>
            <a:picLocks noChangeAspect="1" noChangeArrowheads="1"/>
          </p:cNvPicPr>
          <p:nvPr/>
        </p:nvPicPr>
        <p:blipFill>
          <a:blip r:embed="rId4" cstate="print"/>
          <a:srcRect/>
          <a:stretch>
            <a:fillRect/>
          </a:stretch>
        </p:blipFill>
        <p:spPr bwMode="auto">
          <a:xfrm>
            <a:off x="5526206" y="1447800"/>
            <a:ext cx="3046294" cy="2041018"/>
          </a:xfrm>
          <a:prstGeom prst="rect">
            <a:avLst/>
          </a:prstGeom>
          <a:noFill/>
          <a:ln w="19050">
            <a:solidFill>
              <a:schemeClr val="tx1"/>
            </a:solidFill>
          </a:ln>
          <a:effectLst>
            <a:outerShdw blurRad="50800" dist="38100" dir="2700000" algn="tl" rotWithShape="0">
              <a:prstClr val="black">
                <a:alpha val="40000"/>
              </a:prstClr>
            </a:outerShdw>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Tier One">
      <a:dk1>
        <a:srgbClr val="000000"/>
      </a:dk1>
      <a:lt1>
        <a:srgbClr val="C0C0C0"/>
      </a:lt1>
      <a:dk2>
        <a:srgbClr val="000000"/>
      </a:dk2>
      <a:lt2>
        <a:srgbClr val="FFFF00"/>
      </a:lt2>
      <a:accent1>
        <a:srgbClr val="FFC000"/>
      </a:accent1>
      <a:accent2>
        <a:srgbClr val="FFFF65"/>
      </a:accent2>
      <a:accent3>
        <a:srgbClr val="00B050"/>
      </a:accent3>
      <a:accent4>
        <a:srgbClr val="0070C0"/>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22479</TotalTime>
  <Words>2926</Words>
  <Application>Microsoft Office PowerPoint</Application>
  <PresentationFormat>On-screen Show (4:3)</PresentationFormat>
  <Paragraphs>356</Paragraphs>
  <Slides>84</Slides>
  <Notes>58</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84</vt:i4>
      </vt:variant>
    </vt:vector>
  </HeadingPairs>
  <TitlesOfParts>
    <vt:vector size="91" baseType="lpstr">
      <vt:lpstr>Arial</vt:lpstr>
      <vt:lpstr>Calibri</vt:lpstr>
      <vt:lpstr>Franklin Gothic Book</vt:lpstr>
      <vt:lpstr>Perpetua</vt:lpstr>
      <vt:lpstr>Wingdings</vt:lpstr>
      <vt:lpstr>Wingdings 2</vt:lpstr>
      <vt:lpstr>Equity</vt:lpstr>
      <vt:lpstr>Vermont Agency of Natural Resources Rivers and Roads Training Program</vt:lpstr>
      <vt:lpstr>An Introduction To  River Processes and Management</vt:lpstr>
      <vt:lpstr>An Introduction To  River Processes and Management</vt:lpstr>
      <vt:lpstr>An Introduction To  River Processes and Management</vt:lpstr>
      <vt:lpstr>An Introduction To  River Processes and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energy of the flowing water had been reshaping weak spots in the river for 10,000 years.  What is left is as stable as it gets. If we’re going to rebuild a stable river, we’ll need the plans.</dc:title>
  <dc:creator>Shayne</dc:creator>
  <cp:lastModifiedBy>Addeo, David</cp:lastModifiedBy>
  <cp:revision>1652</cp:revision>
  <dcterms:created xsi:type="dcterms:W3CDTF">2006-08-16T00:00:00Z</dcterms:created>
  <dcterms:modified xsi:type="dcterms:W3CDTF">2022-05-02T22:27:47Z</dcterms:modified>
</cp:coreProperties>
</file>